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7"/>
  </p:notesMasterIdLst>
  <p:handoutMasterIdLst>
    <p:handoutMasterId r:id="rId48"/>
  </p:handoutMasterIdLst>
  <p:sldIdLst>
    <p:sldId id="256" r:id="rId2"/>
    <p:sldId id="257" r:id="rId3"/>
    <p:sldId id="259" r:id="rId4"/>
    <p:sldId id="258" r:id="rId5"/>
    <p:sldId id="260" r:id="rId6"/>
    <p:sldId id="261" r:id="rId7"/>
    <p:sldId id="262" r:id="rId8"/>
    <p:sldId id="263" r:id="rId9"/>
    <p:sldId id="269" r:id="rId10"/>
    <p:sldId id="264" r:id="rId11"/>
    <p:sldId id="265" r:id="rId12"/>
    <p:sldId id="266" r:id="rId13"/>
    <p:sldId id="267" r:id="rId14"/>
    <p:sldId id="270" r:id="rId15"/>
    <p:sldId id="271" r:id="rId16"/>
    <p:sldId id="272" r:id="rId17"/>
    <p:sldId id="273" r:id="rId18"/>
    <p:sldId id="274" r:id="rId19"/>
    <p:sldId id="292" r:id="rId20"/>
    <p:sldId id="275" r:id="rId21"/>
    <p:sldId id="276" r:id="rId22"/>
    <p:sldId id="278" r:id="rId23"/>
    <p:sldId id="279" r:id="rId24"/>
    <p:sldId id="280" r:id="rId25"/>
    <p:sldId id="281" r:id="rId26"/>
    <p:sldId id="282" r:id="rId27"/>
    <p:sldId id="289" r:id="rId28"/>
    <p:sldId id="290" r:id="rId29"/>
    <p:sldId id="283" r:id="rId30"/>
    <p:sldId id="284" r:id="rId31"/>
    <p:sldId id="285" r:id="rId32"/>
    <p:sldId id="286" r:id="rId33"/>
    <p:sldId id="287" r:id="rId34"/>
    <p:sldId id="288" r:id="rId35"/>
    <p:sldId id="277" r:id="rId36"/>
    <p:sldId id="296" r:id="rId37"/>
    <p:sldId id="297" r:id="rId38"/>
    <p:sldId id="298" r:id="rId39"/>
    <p:sldId id="300" r:id="rId40"/>
    <p:sldId id="299" r:id="rId41"/>
    <p:sldId id="293" r:id="rId42"/>
    <p:sldId id="301" r:id="rId43"/>
    <p:sldId id="302" r:id="rId44"/>
    <p:sldId id="294" r:id="rId45"/>
    <p:sldId id="295" r:id="rId4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138" y="31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Kcorkery\Documents\AICA\Amherst%20Island%20Census%20Summary%202019%20190722.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Kcorkery\Documents\AICA\2023%20Census%20Additional%20Data%20230722.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Kcorkery\Documents\AICA\2023%20Census%20Additional%20Data%20230722.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Kcorkery\Documents\AICA\2023%20Census%20Additional%20Data%20230722.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Sheet1!$A$2:$A$4</c:f>
              <c:strCache>
                <c:ptCount val="3"/>
                <c:pt idx="0">
                  <c:v>Permanent</c:v>
                </c:pt>
                <c:pt idx="1">
                  <c:v>Seasonal</c:v>
                </c:pt>
                <c:pt idx="2">
                  <c:v>Visitor</c:v>
                </c:pt>
              </c:strCache>
            </c:strRef>
          </c:cat>
          <c:val>
            <c:numRef>
              <c:f>Sheet1!$B$2:$B$4</c:f>
              <c:numCache>
                <c:formatCode>General</c:formatCode>
                <c:ptCount val="3"/>
                <c:pt idx="0">
                  <c:v>146</c:v>
                </c:pt>
                <c:pt idx="1">
                  <c:v>59</c:v>
                </c:pt>
                <c:pt idx="2">
                  <c:v>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24727072159458"/>
          <c:y val="2.9186424957105148E-2"/>
          <c:w val="0.8299351439765682"/>
          <c:h val="0.80687135772950758"/>
        </c:manualLayout>
      </c:layout>
      <c:barChart>
        <c:barDir val="bar"/>
        <c:grouping val="clustered"/>
        <c:varyColors val="0"/>
        <c:ser>
          <c:idx val="0"/>
          <c:order val="0"/>
          <c:tx>
            <c:strRef>
              <c:f>Sheet1!$B$1</c:f>
              <c:strCache>
                <c:ptCount val="1"/>
                <c:pt idx="0">
                  <c:v>Permanent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Other</c:v>
                </c:pt>
                <c:pt idx="1">
                  <c:v>Groceries/Errands</c:v>
                </c:pt>
                <c:pt idx="2">
                  <c:v>Medical Appointment</c:v>
                </c:pt>
                <c:pt idx="3">
                  <c:v>School</c:v>
                </c:pt>
                <c:pt idx="4">
                  <c:v>Work</c:v>
                </c:pt>
              </c:strCache>
            </c:strRef>
          </c:cat>
          <c:val>
            <c:numRef>
              <c:f>Sheet1!$B$2:$B$6</c:f>
              <c:numCache>
                <c:formatCode>General</c:formatCode>
                <c:ptCount val="5"/>
                <c:pt idx="0">
                  <c:v>8.39</c:v>
                </c:pt>
                <c:pt idx="1">
                  <c:v>62.24</c:v>
                </c:pt>
                <c:pt idx="2">
                  <c:v>2.1</c:v>
                </c:pt>
                <c:pt idx="3">
                  <c:v>3.5</c:v>
                </c:pt>
                <c:pt idx="4">
                  <c:v>23.78</c:v>
                </c:pt>
              </c:numCache>
            </c:numRef>
          </c:val>
        </c:ser>
        <c:ser>
          <c:idx val="1"/>
          <c:order val="1"/>
          <c:tx>
            <c:strRef>
              <c:f>Sheet1!$C$1</c:f>
              <c:strCache>
                <c:ptCount val="1"/>
                <c:pt idx="0">
                  <c:v>Seasonal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Other</c:v>
                </c:pt>
                <c:pt idx="1">
                  <c:v>Groceries/Errands</c:v>
                </c:pt>
                <c:pt idx="2">
                  <c:v>Medical Appointment</c:v>
                </c:pt>
                <c:pt idx="3">
                  <c:v>School</c:v>
                </c:pt>
                <c:pt idx="4">
                  <c:v>Work</c:v>
                </c:pt>
              </c:strCache>
            </c:strRef>
          </c:cat>
          <c:val>
            <c:numRef>
              <c:f>Sheet1!$C$2:$C$6</c:f>
              <c:numCache>
                <c:formatCode>General</c:formatCode>
                <c:ptCount val="5"/>
                <c:pt idx="0">
                  <c:v>39.659999999999997</c:v>
                </c:pt>
                <c:pt idx="1">
                  <c:v>51.72</c:v>
                </c:pt>
                <c:pt idx="2">
                  <c:v>0</c:v>
                </c:pt>
                <c:pt idx="3">
                  <c:v>0</c:v>
                </c:pt>
                <c:pt idx="4">
                  <c:v>8.6199999999999992</c:v>
                </c:pt>
              </c:numCache>
            </c:numRef>
          </c:val>
        </c:ser>
        <c:ser>
          <c:idx val="2"/>
          <c:order val="2"/>
          <c:tx>
            <c:strRef>
              <c:f>Sheet1!$D$1</c:f>
              <c:strCache>
                <c:ptCount val="1"/>
                <c:pt idx="0">
                  <c:v>Combined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Other</c:v>
                </c:pt>
                <c:pt idx="1">
                  <c:v>Groceries/Errands</c:v>
                </c:pt>
                <c:pt idx="2">
                  <c:v>Medical Appointment</c:v>
                </c:pt>
                <c:pt idx="3">
                  <c:v>School</c:v>
                </c:pt>
                <c:pt idx="4">
                  <c:v>Work</c:v>
                </c:pt>
              </c:strCache>
            </c:strRef>
          </c:cat>
          <c:val>
            <c:numRef>
              <c:f>Sheet1!$D$2:$D$6</c:f>
              <c:numCache>
                <c:formatCode>General</c:formatCode>
                <c:ptCount val="5"/>
                <c:pt idx="0">
                  <c:v>18.14</c:v>
                </c:pt>
                <c:pt idx="1">
                  <c:v>58.82</c:v>
                </c:pt>
                <c:pt idx="2">
                  <c:v>1.47</c:v>
                </c:pt>
                <c:pt idx="3">
                  <c:v>2.4500000000000002</c:v>
                </c:pt>
                <c:pt idx="4">
                  <c:v>19.12</c:v>
                </c:pt>
              </c:numCache>
            </c:numRef>
          </c:val>
        </c:ser>
        <c:dLbls>
          <c:dLblPos val="outEnd"/>
          <c:showLegendKey val="0"/>
          <c:showVal val="1"/>
          <c:showCatName val="0"/>
          <c:showSerName val="0"/>
          <c:showPercent val="0"/>
          <c:showBubbleSize val="0"/>
        </c:dLbls>
        <c:gapWidth val="182"/>
        <c:axId val="278225360"/>
        <c:axId val="278228104"/>
      </c:barChart>
      <c:catAx>
        <c:axId val="278225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8228104"/>
        <c:crosses val="autoZero"/>
        <c:auto val="1"/>
        <c:lblAlgn val="ctr"/>
        <c:lblOffset val="100"/>
        <c:noMultiLvlLbl val="0"/>
      </c:catAx>
      <c:valAx>
        <c:axId val="2782281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82253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77232688855061E-2"/>
          <c:y val="3.2002942307370816E-2"/>
          <c:w val="0.94208215608904555"/>
          <c:h val="0.80898585129088163"/>
        </c:manualLayout>
      </c:layout>
      <c:barChart>
        <c:barDir val="col"/>
        <c:grouping val="clustered"/>
        <c:varyColors val="0"/>
        <c:ser>
          <c:idx val="0"/>
          <c:order val="0"/>
          <c:tx>
            <c:strRef>
              <c:f>Sheet1!$B$1</c:f>
              <c:strCache>
                <c:ptCount val="1"/>
                <c:pt idx="0">
                  <c:v>Permanent(143)</c:v>
                </c:pt>
              </c:strCache>
            </c:strRef>
          </c:tx>
          <c:spPr>
            <a:solidFill>
              <a:schemeClr val="accent1"/>
            </a:solidFill>
            <a:ln>
              <a:noFill/>
            </a:ln>
            <a:effectLst/>
          </c:spPr>
          <c:invertIfNegative val="0"/>
          <c:dLbls>
            <c:delete val="1"/>
          </c:dLbls>
          <c:cat>
            <c:strRef>
              <c:f>Sheet1!$A$2:$A$5</c:f>
              <c:strCache>
                <c:ptCount val="4"/>
                <c:pt idx="0">
                  <c:v>Yes - Cost</c:v>
                </c:pt>
                <c:pt idx="1">
                  <c:v>Yes - Timings</c:v>
                </c:pt>
                <c:pt idx="2">
                  <c:v>Yes - Other</c:v>
                </c:pt>
                <c:pt idx="3">
                  <c:v>No</c:v>
                </c:pt>
              </c:strCache>
            </c:strRef>
          </c:cat>
          <c:val>
            <c:numRef>
              <c:f>Sheet1!$B$2:$B$5</c:f>
              <c:numCache>
                <c:formatCode>General</c:formatCode>
                <c:ptCount val="4"/>
                <c:pt idx="0">
                  <c:v>6.29</c:v>
                </c:pt>
                <c:pt idx="1">
                  <c:v>27.27</c:v>
                </c:pt>
                <c:pt idx="2">
                  <c:v>37.76</c:v>
                </c:pt>
                <c:pt idx="3">
                  <c:v>44.76</c:v>
                </c:pt>
              </c:numCache>
            </c:numRef>
          </c:val>
        </c:ser>
        <c:ser>
          <c:idx val="1"/>
          <c:order val="1"/>
          <c:tx>
            <c:strRef>
              <c:f>Sheet1!$C$1</c:f>
              <c:strCache>
                <c:ptCount val="1"/>
                <c:pt idx="0">
                  <c:v>Seasonal(57)</c:v>
                </c:pt>
              </c:strCache>
            </c:strRef>
          </c:tx>
          <c:spPr>
            <a:solidFill>
              <a:schemeClr val="accent2"/>
            </a:solidFill>
            <a:ln>
              <a:noFill/>
            </a:ln>
            <a:effectLst/>
          </c:spPr>
          <c:invertIfNegative val="0"/>
          <c:dLbls>
            <c:delete val="1"/>
          </c:dLbls>
          <c:cat>
            <c:strRef>
              <c:f>Sheet1!$A$2:$A$5</c:f>
              <c:strCache>
                <c:ptCount val="4"/>
                <c:pt idx="0">
                  <c:v>Yes - Cost</c:v>
                </c:pt>
                <c:pt idx="1">
                  <c:v>Yes - Timings</c:v>
                </c:pt>
                <c:pt idx="2">
                  <c:v>Yes - Other</c:v>
                </c:pt>
                <c:pt idx="3">
                  <c:v>No</c:v>
                </c:pt>
              </c:strCache>
            </c:strRef>
          </c:cat>
          <c:val>
            <c:numRef>
              <c:f>Sheet1!$C$2:$C$5</c:f>
              <c:numCache>
                <c:formatCode>General</c:formatCode>
                <c:ptCount val="4"/>
                <c:pt idx="0">
                  <c:v>8.77</c:v>
                </c:pt>
                <c:pt idx="1">
                  <c:v>19.3</c:v>
                </c:pt>
                <c:pt idx="2">
                  <c:v>15.79</c:v>
                </c:pt>
                <c:pt idx="3">
                  <c:v>66.67</c:v>
                </c:pt>
              </c:numCache>
            </c:numRef>
          </c:val>
        </c:ser>
        <c:ser>
          <c:idx val="2"/>
          <c:order val="2"/>
          <c:tx>
            <c:strRef>
              <c:f>Sheet1!$D$1</c:f>
              <c:strCache>
                <c:ptCount val="1"/>
                <c:pt idx="0">
                  <c:v>Combined(203)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 - Cost</c:v>
                </c:pt>
                <c:pt idx="1">
                  <c:v>Yes - Timings</c:v>
                </c:pt>
                <c:pt idx="2">
                  <c:v>Yes - Other</c:v>
                </c:pt>
                <c:pt idx="3">
                  <c:v>No</c:v>
                </c:pt>
              </c:strCache>
            </c:strRef>
          </c:cat>
          <c:val>
            <c:numRef>
              <c:f>Sheet1!$D$2:$D$5</c:f>
              <c:numCache>
                <c:formatCode>General</c:formatCode>
                <c:ptCount val="4"/>
                <c:pt idx="0">
                  <c:v>7.88</c:v>
                </c:pt>
                <c:pt idx="1">
                  <c:v>25.12</c:v>
                </c:pt>
                <c:pt idx="2">
                  <c:v>31.53</c:v>
                </c:pt>
                <c:pt idx="3">
                  <c:v>50.74</c:v>
                </c:pt>
              </c:numCache>
            </c:numRef>
          </c:val>
        </c:ser>
        <c:dLbls>
          <c:dLblPos val="outEnd"/>
          <c:showLegendKey val="0"/>
          <c:showVal val="1"/>
          <c:showCatName val="0"/>
          <c:showSerName val="0"/>
          <c:showPercent val="0"/>
          <c:showBubbleSize val="0"/>
        </c:dLbls>
        <c:gapWidth val="219"/>
        <c:overlap val="-27"/>
        <c:axId val="278226144"/>
        <c:axId val="278225752"/>
      </c:barChart>
      <c:catAx>
        <c:axId val="27822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8225752"/>
        <c:crosses val="autoZero"/>
        <c:auto val="1"/>
        <c:lblAlgn val="ctr"/>
        <c:lblOffset val="100"/>
        <c:noMultiLvlLbl val="0"/>
      </c:catAx>
      <c:valAx>
        <c:axId val="278225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82261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Permanent(142)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Yes</c:v>
                </c:pt>
                <c:pt idx="1">
                  <c:v>No</c:v>
                </c:pt>
                <c:pt idx="2">
                  <c:v>Uncertain</c:v>
                </c:pt>
              </c:strCache>
            </c:strRef>
          </c:cat>
          <c:val>
            <c:numRef>
              <c:f>Sheet1!$B$2:$B$5</c:f>
              <c:numCache>
                <c:formatCode>General</c:formatCode>
                <c:ptCount val="4"/>
                <c:pt idx="0">
                  <c:v>5.63</c:v>
                </c:pt>
                <c:pt idx="1">
                  <c:v>75.349999999999994</c:v>
                </c:pt>
                <c:pt idx="2">
                  <c:v>19.010000000000002</c:v>
                </c:pt>
              </c:numCache>
            </c:numRef>
          </c:val>
        </c:ser>
        <c:ser>
          <c:idx val="1"/>
          <c:order val="1"/>
          <c:tx>
            <c:strRef>
              <c:f>Sheet1!$C$1</c:f>
              <c:strCache>
                <c:ptCount val="1"/>
                <c:pt idx="0">
                  <c:v>Seasonal(58)</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Yes</c:v>
                </c:pt>
                <c:pt idx="1">
                  <c:v>No</c:v>
                </c:pt>
                <c:pt idx="2">
                  <c:v>Uncertain</c:v>
                </c:pt>
              </c:strCache>
            </c:strRef>
          </c:cat>
          <c:val>
            <c:numRef>
              <c:f>Sheet1!$C$2:$C$5</c:f>
              <c:numCache>
                <c:formatCode>General</c:formatCode>
                <c:ptCount val="4"/>
                <c:pt idx="0">
                  <c:v>1.72</c:v>
                </c:pt>
                <c:pt idx="1">
                  <c:v>89.66</c:v>
                </c:pt>
                <c:pt idx="2">
                  <c:v>8.6199999999999992</c:v>
                </c:pt>
              </c:numCache>
            </c:numRef>
          </c:val>
        </c:ser>
        <c:ser>
          <c:idx val="2"/>
          <c:order val="2"/>
          <c:tx>
            <c:strRef>
              <c:f>Sheet1!$D$1</c:f>
              <c:strCache>
                <c:ptCount val="1"/>
                <c:pt idx="0">
                  <c:v>Combined(202)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Yes</c:v>
                </c:pt>
                <c:pt idx="1">
                  <c:v>No</c:v>
                </c:pt>
                <c:pt idx="2">
                  <c:v>Uncertain</c:v>
                </c:pt>
              </c:strCache>
            </c:strRef>
          </c:cat>
          <c:val>
            <c:numRef>
              <c:f>Sheet1!$D$2:$D$5</c:f>
              <c:numCache>
                <c:formatCode>General</c:formatCode>
                <c:ptCount val="4"/>
                <c:pt idx="0">
                  <c:v>4.46</c:v>
                </c:pt>
                <c:pt idx="1">
                  <c:v>78.709999999999994</c:v>
                </c:pt>
                <c:pt idx="2">
                  <c:v>16.829999999999998</c:v>
                </c:pt>
              </c:numCache>
            </c:numRef>
          </c:val>
        </c:ser>
        <c:ser>
          <c:idx val="3"/>
          <c:order val="3"/>
          <c:tx>
            <c:strRef>
              <c:f>Sheet1!$E$1</c:f>
              <c:strCache>
                <c:ptCount val="1"/>
                <c:pt idx="0">
                  <c:v>2019</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Yes</c:v>
                </c:pt>
                <c:pt idx="1">
                  <c:v>No</c:v>
                </c:pt>
                <c:pt idx="2">
                  <c:v>Uncertain</c:v>
                </c:pt>
              </c:strCache>
            </c:strRef>
          </c:cat>
          <c:val>
            <c:numRef>
              <c:f>Sheet1!$E$2:$E$5</c:f>
              <c:numCache>
                <c:formatCode>General</c:formatCode>
                <c:ptCount val="4"/>
                <c:pt idx="0">
                  <c:v>10</c:v>
                </c:pt>
                <c:pt idx="1">
                  <c:v>71</c:v>
                </c:pt>
                <c:pt idx="2">
                  <c:v>19</c:v>
                </c:pt>
              </c:numCache>
            </c:numRef>
          </c:val>
        </c:ser>
        <c:dLbls>
          <c:dLblPos val="outEnd"/>
          <c:showLegendKey val="0"/>
          <c:showVal val="1"/>
          <c:showCatName val="0"/>
          <c:showSerName val="0"/>
          <c:showPercent val="0"/>
          <c:showBubbleSize val="0"/>
        </c:dLbls>
        <c:gapWidth val="219"/>
        <c:overlap val="-27"/>
        <c:axId val="444537528"/>
        <c:axId val="444539880"/>
      </c:barChart>
      <c:catAx>
        <c:axId val="444537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4539880"/>
        <c:crosses val="autoZero"/>
        <c:auto val="1"/>
        <c:lblAlgn val="ctr"/>
        <c:lblOffset val="100"/>
        <c:noMultiLvlLbl val="0"/>
      </c:catAx>
      <c:valAx>
        <c:axId val="444539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45375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Permanent(143)</c:v>
                </c:pt>
              </c:strCache>
            </c:strRef>
          </c:tx>
          <c:spPr>
            <a:solidFill>
              <a:schemeClr val="accent1"/>
            </a:solidFill>
            <a:ln>
              <a:noFill/>
            </a:ln>
            <a:effectLst/>
          </c:spPr>
          <c:invertIfNegative val="0"/>
          <c:cat>
            <c:strRef>
              <c:f>Sheet1!$A$2:$A$5</c:f>
              <c:strCache>
                <c:ptCount val="4"/>
                <c:pt idx="0">
                  <c:v>On Amherst Island</c:v>
                </c:pt>
                <c:pt idx="1">
                  <c:v>In Loyalist</c:v>
                </c:pt>
                <c:pt idx="2">
                  <c:v>Elsewhere</c:v>
                </c:pt>
                <c:pt idx="3">
                  <c:v>Do Not Volunteer</c:v>
                </c:pt>
              </c:strCache>
            </c:strRef>
          </c:cat>
          <c:val>
            <c:numRef>
              <c:f>Sheet1!$B$2:$B$5</c:f>
              <c:numCache>
                <c:formatCode>General</c:formatCode>
                <c:ptCount val="4"/>
                <c:pt idx="0">
                  <c:v>62.94</c:v>
                </c:pt>
                <c:pt idx="1">
                  <c:v>6.29</c:v>
                </c:pt>
                <c:pt idx="2">
                  <c:v>16.079999999999998</c:v>
                </c:pt>
                <c:pt idx="3">
                  <c:v>32.17</c:v>
                </c:pt>
              </c:numCache>
            </c:numRef>
          </c:val>
        </c:ser>
        <c:ser>
          <c:idx val="1"/>
          <c:order val="1"/>
          <c:tx>
            <c:strRef>
              <c:f>Sheet1!$C$1</c:f>
              <c:strCache>
                <c:ptCount val="1"/>
                <c:pt idx="0">
                  <c:v>Seasonal(58)</c:v>
                </c:pt>
              </c:strCache>
            </c:strRef>
          </c:tx>
          <c:spPr>
            <a:solidFill>
              <a:schemeClr val="accent2"/>
            </a:solidFill>
            <a:ln>
              <a:noFill/>
            </a:ln>
            <a:effectLst/>
          </c:spPr>
          <c:invertIfNegative val="0"/>
          <c:cat>
            <c:strRef>
              <c:f>Sheet1!$A$2:$A$5</c:f>
              <c:strCache>
                <c:ptCount val="4"/>
                <c:pt idx="0">
                  <c:v>On Amherst Island</c:v>
                </c:pt>
                <c:pt idx="1">
                  <c:v>In Loyalist</c:v>
                </c:pt>
                <c:pt idx="2">
                  <c:v>Elsewhere</c:v>
                </c:pt>
                <c:pt idx="3">
                  <c:v>Do Not Volunteer</c:v>
                </c:pt>
              </c:strCache>
            </c:strRef>
          </c:cat>
          <c:val>
            <c:numRef>
              <c:f>Sheet1!$C$2:$C$5</c:f>
              <c:numCache>
                <c:formatCode>General</c:formatCode>
                <c:ptCount val="4"/>
                <c:pt idx="0">
                  <c:v>29.31</c:v>
                </c:pt>
                <c:pt idx="1">
                  <c:v>0</c:v>
                </c:pt>
                <c:pt idx="2">
                  <c:v>27.59</c:v>
                </c:pt>
                <c:pt idx="3">
                  <c:v>46.55</c:v>
                </c:pt>
              </c:numCache>
            </c:numRef>
          </c:val>
        </c:ser>
        <c:ser>
          <c:idx val="2"/>
          <c:order val="2"/>
          <c:tx>
            <c:strRef>
              <c:f>Sheet1!$D$1</c:f>
              <c:strCache>
                <c:ptCount val="1"/>
                <c:pt idx="0">
                  <c:v>Combined(204)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On Amherst Island</c:v>
                </c:pt>
                <c:pt idx="1">
                  <c:v>In Loyalist</c:v>
                </c:pt>
                <c:pt idx="2">
                  <c:v>Elsewhere</c:v>
                </c:pt>
                <c:pt idx="3">
                  <c:v>Do Not Volunteer</c:v>
                </c:pt>
              </c:strCache>
            </c:strRef>
          </c:cat>
          <c:val>
            <c:numRef>
              <c:f>Sheet1!$D$2:$D$5</c:f>
              <c:numCache>
                <c:formatCode>General</c:formatCode>
                <c:ptCount val="4"/>
                <c:pt idx="0">
                  <c:v>52.94</c:v>
                </c:pt>
                <c:pt idx="1">
                  <c:v>4.9000000000000004</c:v>
                </c:pt>
                <c:pt idx="2">
                  <c:v>19.61</c:v>
                </c:pt>
                <c:pt idx="3">
                  <c:v>36.270000000000003</c:v>
                </c:pt>
              </c:numCache>
            </c:numRef>
          </c:val>
        </c:ser>
        <c:dLbls>
          <c:showLegendKey val="0"/>
          <c:showVal val="0"/>
          <c:showCatName val="0"/>
          <c:showSerName val="0"/>
          <c:showPercent val="0"/>
          <c:showBubbleSize val="0"/>
        </c:dLbls>
        <c:gapWidth val="219"/>
        <c:overlap val="-27"/>
        <c:axId val="446564616"/>
        <c:axId val="446567752"/>
      </c:barChart>
      <c:catAx>
        <c:axId val="446564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6567752"/>
        <c:crosses val="autoZero"/>
        <c:auto val="1"/>
        <c:lblAlgn val="ctr"/>
        <c:lblOffset val="100"/>
        <c:noMultiLvlLbl val="0"/>
      </c:catAx>
      <c:valAx>
        <c:axId val="446567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dirty="0" smtClean="0"/>
                  <a:t>Percentage of Respondents</a:t>
                </a:r>
                <a:endParaRPr lang="en-CA" dirty="0"/>
              </a:p>
            </c:rich>
          </c:tx>
          <c:layout>
            <c:manualLayout>
              <c:xMode val="edge"/>
              <c:yMode val="edge"/>
              <c:x val="1.4351098147160229E-3"/>
              <c:y val="0.2021660923605567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65646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195 Responses</c:v>
                </c:pt>
              </c:strCache>
            </c:strRef>
          </c:tx>
          <c:explosion val="2"/>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Sheet1!$A$2:$A$6</c:f>
              <c:strCache>
                <c:ptCount val="5"/>
                <c:pt idx="0">
                  <c:v>Increase Significantly</c:v>
                </c:pt>
                <c:pt idx="1">
                  <c:v>Increase Somewhat</c:v>
                </c:pt>
                <c:pt idx="2">
                  <c:v>Stay the Same</c:v>
                </c:pt>
                <c:pt idx="3">
                  <c:v>Decrease Somewhat</c:v>
                </c:pt>
                <c:pt idx="4">
                  <c:v>Decrease Significantly</c:v>
                </c:pt>
              </c:strCache>
            </c:strRef>
          </c:cat>
          <c:val>
            <c:numRef>
              <c:f>Sheet1!$B$2:$B$6</c:f>
              <c:numCache>
                <c:formatCode>General</c:formatCode>
                <c:ptCount val="5"/>
                <c:pt idx="0">
                  <c:v>4.62</c:v>
                </c:pt>
                <c:pt idx="1">
                  <c:v>53.85</c:v>
                </c:pt>
                <c:pt idx="2">
                  <c:v>33.33</c:v>
                </c:pt>
                <c:pt idx="3">
                  <c:v>7.18</c:v>
                </c:pt>
                <c:pt idx="4">
                  <c:v>1.03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l"/>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CA" b="1" dirty="0" smtClean="0"/>
              <a:t>2019</a:t>
            </a:r>
            <a:endParaRPr lang="en-CA" b="1" dirty="0"/>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'Question 19'!$A$4:$A$9</c:f>
              <c:strCache>
                <c:ptCount val="6"/>
                <c:pt idx="0">
                  <c:v>Increase significantly</c:v>
                </c:pt>
                <c:pt idx="1">
                  <c:v>Increase somewhat</c:v>
                </c:pt>
                <c:pt idx="2">
                  <c:v>Stay the same</c:v>
                </c:pt>
                <c:pt idx="3">
                  <c:v>Decrease somewhat</c:v>
                </c:pt>
                <c:pt idx="4">
                  <c:v>Decrease significantly</c:v>
                </c:pt>
                <c:pt idx="5">
                  <c:v>No opinion</c:v>
                </c:pt>
              </c:strCache>
            </c:strRef>
          </c:cat>
          <c:val>
            <c:numRef>
              <c:f>'Question 19'!$B$4:$B$9</c:f>
              <c:numCache>
                <c:formatCode>0.00%</c:formatCode>
                <c:ptCount val="6"/>
                <c:pt idx="0">
                  <c:v>6.6400000000000001E-2</c:v>
                </c:pt>
                <c:pt idx="1">
                  <c:v>0.57820000000000005</c:v>
                </c:pt>
                <c:pt idx="2">
                  <c:v>0.23699999999999999</c:v>
                </c:pt>
                <c:pt idx="3">
                  <c:v>2.8400000000000002E-2</c:v>
                </c:pt>
                <c:pt idx="4">
                  <c:v>9.4999999999999998E-3</c:v>
                </c:pt>
                <c:pt idx="5">
                  <c:v>8.0600000000000005E-2</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792821919605021"/>
          <c:y val="2.3349139965684117E-2"/>
          <c:w val="0.74861956741844426"/>
          <c:h val="0.73321929944306785"/>
        </c:manualLayout>
      </c:layout>
      <c:barChart>
        <c:barDir val="bar"/>
        <c:grouping val="percentStacked"/>
        <c:varyColors val="0"/>
        <c:ser>
          <c:idx val="0"/>
          <c:order val="0"/>
          <c:tx>
            <c:strRef>
              <c:f>Sheet1!$B$1</c:f>
              <c:strCache>
                <c:ptCount val="1"/>
                <c:pt idx="0">
                  <c:v>More of This</c:v>
                </c:pt>
              </c:strCache>
            </c:strRef>
          </c:tx>
          <c:spPr>
            <a:solidFill>
              <a:schemeClr val="accent1"/>
            </a:solidFill>
            <a:ln>
              <a:noFill/>
            </a:ln>
            <a:effectLst/>
          </c:spPr>
          <c:invertIfNegative val="0"/>
          <c:cat>
            <c:strRef>
              <c:f>Sheet1!$A$2:$A$9</c:f>
              <c:strCache>
                <c:ptCount val="8"/>
                <c:pt idx="0">
                  <c:v>Tourism &amp; Related</c:v>
                </c:pt>
                <c:pt idx="1">
                  <c:v>Retirement/Rehab/Hospice</c:v>
                </c:pt>
                <c:pt idx="2">
                  <c:v>Education/Training</c:v>
                </c:pt>
                <c:pt idx="3">
                  <c:v>Arts &amp; Culture</c:v>
                </c:pt>
                <c:pt idx="4">
                  <c:v>Ecology/Conservation</c:v>
                </c:pt>
                <c:pt idx="5">
                  <c:v>Services Based</c:v>
                </c:pt>
                <c:pt idx="6">
                  <c:v>Small/Home Based</c:v>
                </c:pt>
                <c:pt idx="7">
                  <c:v>Farming &amp; Agribusiness</c:v>
                </c:pt>
              </c:strCache>
            </c:strRef>
          </c:cat>
          <c:val>
            <c:numRef>
              <c:f>Sheet1!$B$2:$B$9</c:f>
              <c:numCache>
                <c:formatCode>General</c:formatCode>
                <c:ptCount val="8"/>
                <c:pt idx="0">
                  <c:v>24.61</c:v>
                </c:pt>
                <c:pt idx="1">
                  <c:v>58.73</c:v>
                </c:pt>
                <c:pt idx="2">
                  <c:v>36.56</c:v>
                </c:pt>
                <c:pt idx="3">
                  <c:v>39.89</c:v>
                </c:pt>
                <c:pt idx="4">
                  <c:v>56.32</c:v>
                </c:pt>
                <c:pt idx="5">
                  <c:v>56.38</c:v>
                </c:pt>
                <c:pt idx="6">
                  <c:v>62.11</c:v>
                </c:pt>
                <c:pt idx="7">
                  <c:v>46.81</c:v>
                </c:pt>
              </c:numCache>
            </c:numRef>
          </c:val>
        </c:ser>
        <c:ser>
          <c:idx val="1"/>
          <c:order val="1"/>
          <c:tx>
            <c:strRef>
              <c:f>Sheet1!$C$1</c:f>
              <c:strCache>
                <c:ptCount val="1"/>
                <c:pt idx="0">
                  <c:v>About the Same</c:v>
                </c:pt>
              </c:strCache>
            </c:strRef>
          </c:tx>
          <c:spPr>
            <a:solidFill>
              <a:schemeClr val="accent2"/>
            </a:solidFill>
            <a:ln>
              <a:noFill/>
            </a:ln>
            <a:effectLst/>
          </c:spPr>
          <c:invertIfNegative val="0"/>
          <c:cat>
            <c:strRef>
              <c:f>Sheet1!$A$2:$A$9</c:f>
              <c:strCache>
                <c:ptCount val="8"/>
                <c:pt idx="0">
                  <c:v>Tourism &amp; Related</c:v>
                </c:pt>
                <c:pt idx="1">
                  <c:v>Retirement/Rehab/Hospice</c:v>
                </c:pt>
                <c:pt idx="2">
                  <c:v>Education/Training</c:v>
                </c:pt>
                <c:pt idx="3">
                  <c:v>Arts &amp; Culture</c:v>
                </c:pt>
                <c:pt idx="4">
                  <c:v>Ecology/Conservation</c:v>
                </c:pt>
                <c:pt idx="5">
                  <c:v>Services Based</c:v>
                </c:pt>
                <c:pt idx="6">
                  <c:v>Small/Home Based</c:v>
                </c:pt>
                <c:pt idx="7">
                  <c:v>Farming &amp; Agribusiness</c:v>
                </c:pt>
              </c:strCache>
            </c:strRef>
          </c:cat>
          <c:val>
            <c:numRef>
              <c:f>Sheet1!$C$2:$C$9</c:f>
              <c:numCache>
                <c:formatCode>General</c:formatCode>
                <c:ptCount val="8"/>
                <c:pt idx="0">
                  <c:v>47.12</c:v>
                </c:pt>
                <c:pt idx="1">
                  <c:v>32.28</c:v>
                </c:pt>
                <c:pt idx="2">
                  <c:v>57.36</c:v>
                </c:pt>
                <c:pt idx="3">
                  <c:v>54.26</c:v>
                </c:pt>
                <c:pt idx="4">
                  <c:v>39.47</c:v>
                </c:pt>
                <c:pt idx="5">
                  <c:v>40.43</c:v>
                </c:pt>
                <c:pt idx="6">
                  <c:v>35.26</c:v>
                </c:pt>
                <c:pt idx="7">
                  <c:v>52.13</c:v>
                </c:pt>
              </c:numCache>
            </c:numRef>
          </c:val>
        </c:ser>
        <c:ser>
          <c:idx val="2"/>
          <c:order val="2"/>
          <c:tx>
            <c:strRef>
              <c:f>Sheet1!$D$1</c:f>
              <c:strCache>
                <c:ptCount val="1"/>
                <c:pt idx="0">
                  <c:v>Less of This</c:v>
                </c:pt>
              </c:strCache>
            </c:strRef>
          </c:tx>
          <c:spPr>
            <a:solidFill>
              <a:schemeClr val="accent3"/>
            </a:solidFill>
            <a:ln>
              <a:noFill/>
            </a:ln>
            <a:effectLst/>
          </c:spPr>
          <c:invertIfNegative val="0"/>
          <c:cat>
            <c:strRef>
              <c:f>Sheet1!$A$2:$A$9</c:f>
              <c:strCache>
                <c:ptCount val="8"/>
                <c:pt idx="0">
                  <c:v>Tourism &amp; Related</c:v>
                </c:pt>
                <c:pt idx="1">
                  <c:v>Retirement/Rehab/Hospice</c:v>
                </c:pt>
                <c:pt idx="2">
                  <c:v>Education/Training</c:v>
                </c:pt>
                <c:pt idx="3">
                  <c:v>Arts &amp; Culture</c:v>
                </c:pt>
                <c:pt idx="4">
                  <c:v>Ecology/Conservation</c:v>
                </c:pt>
                <c:pt idx="5">
                  <c:v>Services Based</c:v>
                </c:pt>
                <c:pt idx="6">
                  <c:v>Small/Home Based</c:v>
                </c:pt>
                <c:pt idx="7">
                  <c:v>Farming &amp; Agribusiness</c:v>
                </c:pt>
              </c:strCache>
            </c:strRef>
          </c:cat>
          <c:val>
            <c:numRef>
              <c:f>Sheet1!$D$2:$D$9</c:f>
              <c:numCache>
                <c:formatCode>General</c:formatCode>
                <c:ptCount val="8"/>
                <c:pt idx="0">
                  <c:v>28.27</c:v>
                </c:pt>
                <c:pt idx="1">
                  <c:v>8.99</c:v>
                </c:pt>
                <c:pt idx="2">
                  <c:v>5.91</c:v>
                </c:pt>
                <c:pt idx="3">
                  <c:v>5.85</c:v>
                </c:pt>
                <c:pt idx="4">
                  <c:v>4.21</c:v>
                </c:pt>
                <c:pt idx="5">
                  <c:v>3.19</c:v>
                </c:pt>
                <c:pt idx="6">
                  <c:v>2.63</c:v>
                </c:pt>
                <c:pt idx="7">
                  <c:v>1.06</c:v>
                </c:pt>
              </c:numCache>
            </c:numRef>
          </c:val>
        </c:ser>
        <c:dLbls>
          <c:showLegendKey val="0"/>
          <c:showVal val="0"/>
          <c:showCatName val="0"/>
          <c:showSerName val="0"/>
          <c:showPercent val="0"/>
          <c:showBubbleSize val="0"/>
        </c:dLbls>
        <c:gapWidth val="219"/>
        <c:overlap val="100"/>
        <c:axId val="444538704"/>
        <c:axId val="444539096"/>
      </c:barChart>
      <c:catAx>
        <c:axId val="444538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4539096"/>
        <c:crosses val="autoZero"/>
        <c:auto val="1"/>
        <c:lblAlgn val="ctr"/>
        <c:lblOffset val="100"/>
        <c:noMultiLvlLbl val="0"/>
      </c:catAx>
      <c:valAx>
        <c:axId val="4445390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dirty="0" smtClean="0"/>
                  <a:t>Percentage of Respondents - sorted by ‘Less of This’</a:t>
                </a:r>
                <a:endParaRPr lang="en-CA" dirty="0"/>
              </a:p>
            </c:rich>
          </c:tx>
          <c:layout>
            <c:manualLayout>
              <c:xMode val="edge"/>
              <c:yMode val="edge"/>
              <c:x val="0.3882435294810998"/>
              <c:y val="0.8403532430714415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45387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76744298732587"/>
          <c:y val="3.2105067452815661E-2"/>
          <c:w val="0.81867289384937991"/>
          <c:h val="0.73321929944306785"/>
        </c:manualLayout>
      </c:layout>
      <c:barChart>
        <c:barDir val="bar"/>
        <c:grouping val="clustered"/>
        <c:varyColors val="0"/>
        <c:ser>
          <c:idx val="0"/>
          <c:order val="0"/>
          <c:tx>
            <c:strRef>
              <c:f>Sheet1!$B$1</c:f>
              <c:strCache>
                <c:ptCount val="1"/>
                <c:pt idx="0">
                  <c:v>Permanent(133)</c:v>
                </c:pt>
              </c:strCache>
            </c:strRef>
          </c:tx>
          <c:spPr>
            <a:solidFill>
              <a:schemeClr val="accent1"/>
            </a:solidFill>
            <a:ln>
              <a:noFill/>
            </a:ln>
            <a:effectLst/>
          </c:spPr>
          <c:invertIfNegative val="0"/>
          <c:cat>
            <c:strRef>
              <c:f>Sheet1!$A$2:$A$11</c:f>
              <c:strCache>
                <c:ptCount val="10"/>
                <c:pt idx="0">
                  <c:v>Leave As Is</c:v>
                </c:pt>
                <c:pt idx="1">
                  <c:v>Other</c:v>
                </c:pt>
                <c:pt idx="2">
                  <c:v>Commercial/Retail</c:v>
                </c:pt>
                <c:pt idx="3">
                  <c:v>Library</c:v>
                </c:pt>
                <c:pt idx="4">
                  <c:v>Athletic Facilities</c:v>
                </c:pt>
                <c:pt idx="5">
                  <c:v>Marina</c:v>
                </c:pt>
                <c:pt idx="6">
                  <c:v>Conservation Area</c:v>
                </c:pt>
                <c:pt idx="7">
                  <c:v>Public Docks</c:v>
                </c:pt>
                <c:pt idx="8">
                  <c:v>Community Center</c:v>
                </c:pt>
                <c:pt idx="9">
                  <c:v>Medical Clinic</c:v>
                </c:pt>
              </c:strCache>
            </c:strRef>
          </c:cat>
          <c:val>
            <c:numRef>
              <c:f>Sheet1!$B$2:$B$11</c:f>
              <c:numCache>
                <c:formatCode>General</c:formatCode>
                <c:ptCount val="10"/>
                <c:pt idx="0">
                  <c:v>10.53</c:v>
                </c:pt>
                <c:pt idx="1">
                  <c:v>15.79</c:v>
                </c:pt>
                <c:pt idx="2">
                  <c:v>17.29</c:v>
                </c:pt>
                <c:pt idx="3">
                  <c:v>24.06</c:v>
                </c:pt>
                <c:pt idx="4">
                  <c:v>30.83</c:v>
                </c:pt>
                <c:pt idx="5">
                  <c:v>27.07</c:v>
                </c:pt>
                <c:pt idx="6">
                  <c:v>29.32</c:v>
                </c:pt>
                <c:pt idx="7">
                  <c:v>38.35</c:v>
                </c:pt>
                <c:pt idx="8">
                  <c:v>49.62</c:v>
                </c:pt>
                <c:pt idx="9">
                  <c:v>57.89</c:v>
                </c:pt>
              </c:numCache>
            </c:numRef>
          </c:val>
        </c:ser>
        <c:ser>
          <c:idx val="1"/>
          <c:order val="1"/>
          <c:tx>
            <c:strRef>
              <c:f>Sheet1!$C$1</c:f>
              <c:strCache>
                <c:ptCount val="1"/>
                <c:pt idx="0">
                  <c:v>Seasonal(55)</c:v>
                </c:pt>
              </c:strCache>
            </c:strRef>
          </c:tx>
          <c:spPr>
            <a:solidFill>
              <a:schemeClr val="accent2"/>
            </a:solidFill>
            <a:ln>
              <a:noFill/>
            </a:ln>
            <a:effectLst/>
          </c:spPr>
          <c:invertIfNegative val="0"/>
          <c:cat>
            <c:strRef>
              <c:f>Sheet1!$A$2:$A$11</c:f>
              <c:strCache>
                <c:ptCount val="10"/>
                <c:pt idx="0">
                  <c:v>Leave As Is</c:v>
                </c:pt>
                <c:pt idx="1">
                  <c:v>Other</c:v>
                </c:pt>
                <c:pt idx="2">
                  <c:v>Commercial/Retail</c:v>
                </c:pt>
                <c:pt idx="3">
                  <c:v>Library</c:v>
                </c:pt>
                <c:pt idx="4">
                  <c:v>Athletic Facilities</c:v>
                </c:pt>
                <c:pt idx="5">
                  <c:v>Marina</c:v>
                </c:pt>
                <c:pt idx="6">
                  <c:v>Conservation Area</c:v>
                </c:pt>
                <c:pt idx="7">
                  <c:v>Public Docks</c:v>
                </c:pt>
                <c:pt idx="8">
                  <c:v>Community Center</c:v>
                </c:pt>
                <c:pt idx="9">
                  <c:v>Medical Clinic</c:v>
                </c:pt>
              </c:strCache>
            </c:strRef>
          </c:cat>
          <c:val>
            <c:numRef>
              <c:f>Sheet1!$C$2:$C$11</c:f>
              <c:numCache>
                <c:formatCode>General</c:formatCode>
                <c:ptCount val="10"/>
                <c:pt idx="0">
                  <c:v>21.82</c:v>
                </c:pt>
                <c:pt idx="1">
                  <c:v>16.36</c:v>
                </c:pt>
                <c:pt idx="2">
                  <c:v>16.36</c:v>
                </c:pt>
                <c:pt idx="3">
                  <c:v>20</c:v>
                </c:pt>
                <c:pt idx="4">
                  <c:v>10.91</c:v>
                </c:pt>
                <c:pt idx="5">
                  <c:v>29.09</c:v>
                </c:pt>
                <c:pt idx="6">
                  <c:v>36.36</c:v>
                </c:pt>
                <c:pt idx="7">
                  <c:v>40</c:v>
                </c:pt>
                <c:pt idx="8">
                  <c:v>34.549999999999997</c:v>
                </c:pt>
                <c:pt idx="9">
                  <c:v>60</c:v>
                </c:pt>
              </c:numCache>
            </c:numRef>
          </c:val>
        </c:ser>
        <c:ser>
          <c:idx val="2"/>
          <c:order val="2"/>
          <c:tx>
            <c:strRef>
              <c:f>Sheet1!$D$1</c:f>
              <c:strCache>
                <c:ptCount val="1"/>
                <c:pt idx="0">
                  <c:v>Combined(191)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Leave As Is</c:v>
                </c:pt>
                <c:pt idx="1">
                  <c:v>Other</c:v>
                </c:pt>
                <c:pt idx="2">
                  <c:v>Commercial/Retail</c:v>
                </c:pt>
                <c:pt idx="3">
                  <c:v>Library</c:v>
                </c:pt>
                <c:pt idx="4">
                  <c:v>Athletic Facilities</c:v>
                </c:pt>
                <c:pt idx="5">
                  <c:v>Marina</c:v>
                </c:pt>
                <c:pt idx="6">
                  <c:v>Conservation Area</c:v>
                </c:pt>
                <c:pt idx="7">
                  <c:v>Public Docks</c:v>
                </c:pt>
                <c:pt idx="8">
                  <c:v>Community Center</c:v>
                </c:pt>
                <c:pt idx="9">
                  <c:v>Medical Clinic</c:v>
                </c:pt>
              </c:strCache>
            </c:strRef>
          </c:cat>
          <c:val>
            <c:numRef>
              <c:f>Sheet1!$D$2:$D$11</c:f>
              <c:numCache>
                <c:formatCode>General</c:formatCode>
                <c:ptCount val="10"/>
                <c:pt idx="0">
                  <c:v>13.61</c:v>
                </c:pt>
                <c:pt idx="1">
                  <c:v>15.71</c:v>
                </c:pt>
                <c:pt idx="2">
                  <c:v>16.75</c:v>
                </c:pt>
                <c:pt idx="3">
                  <c:v>22.51</c:v>
                </c:pt>
                <c:pt idx="4">
                  <c:v>25.65</c:v>
                </c:pt>
                <c:pt idx="5">
                  <c:v>28.27</c:v>
                </c:pt>
                <c:pt idx="6">
                  <c:v>31.41</c:v>
                </c:pt>
                <c:pt idx="7">
                  <c:v>39.270000000000003</c:v>
                </c:pt>
                <c:pt idx="8">
                  <c:v>45.55</c:v>
                </c:pt>
                <c:pt idx="9">
                  <c:v>58.64</c:v>
                </c:pt>
              </c:numCache>
            </c:numRef>
          </c:val>
        </c:ser>
        <c:dLbls>
          <c:showLegendKey val="0"/>
          <c:showVal val="0"/>
          <c:showCatName val="0"/>
          <c:showSerName val="0"/>
          <c:showPercent val="0"/>
          <c:showBubbleSize val="0"/>
        </c:dLbls>
        <c:gapWidth val="182"/>
        <c:axId val="444537136"/>
        <c:axId val="281161072"/>
      </c:barChart>
      <c:catAx>
        <c:axId val="444537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1161072"/>
        <c:crosses val="autoZero"/>
        <c:auto val="1"/>
        <c:lblAlgn val="ctr"/>
        <c:lblOffset val="100"/>
        <c:noMultiLvlLbl val="0"/>
      </c:catAx>
      <c:valAx>
        <c:axId val="2811610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dirty="0" smtClean="0"/>
                  <a:t>Percentage of Respondents sorted by Combined High to Low</a:t>
                </a:r>
                <a:endParaRPr lang="en-CA"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45371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Permanent(135)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KOS</c:v>
                </c:pt>
                <c:pt idx="1">
                  <c:v>Starlink</c:v>
                </c:pt>
                <c:pt idx="2">
                  <c:v>Xplornet</c:v>
                </c:pt>
                <c:pt idx="3">
                  <c:v>Multiple</c:v>
                </c:pt>
                <c:pt idx="4">
                  <c:v>No Internet</c:v>
                </c:pt>
                <c:pt idx="5">
                  <c:v>Other</c:v>
                </c:pt>
              </c:strCache>
            </c:strRef>
          </c:cat>
          <c:val>
            <c:numRef>
              <c:f>Sheet1!$B$2:$B$7</c:f>
              <c:numCache>
                <c:formatCode>General</c:formatCode>
                <c:ptCount val="6"/>
                <c:pt idx="0">
                  <c:v>31.85</c:v>
                </c:pt>
                <c:pt idx="1">
                  <c:v>28.15</c:v>
                </c:pt>
                <c:pt idx="2">
                  <c:v>30.37</c:v>
                </c:pt>
                <c:pt idx="3">
                  <c:v>2.96</c:v>
                </c:pt>
                <c:pt idx="4">
                  <c:v>1.48</c:v>
                </c:pt>
                <c:pt idx="5">
                  <c:v>5.19</c:v>
                </c:pt>
              </c:numCache>
            </c:numRef>
          </c:val>
        </c:ser>
        <c:ser>
          <c:idx val="1"/>
          <c:order val="1"/>
          <c:tx>
            <c:strRef>
              <c:f>Sheet1!$C$1</c:f>
              <c:strCache>
                <c:ptCount val="1"/>
                <c:pt idx="0">
                  <c:v>Seasonal(56)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KOS</c:v>
                </c:pt>
                <c:pt idx="1">
                  <c:v>Starlink</c:v>
                </c:pt>
                <c:pt idx="2">
                  <c:v>Xplornet</c:v>
                </c:pt>
                <c:pt idx="3">
                  <c:v>Multiple</c:v>
                </c:pt>
                <c:pt idx="4">
                  <c:v>No Internet</c:v>
                </c:pt>
                <c:pt idx="5">
                  <c:v>Other</c:v>
                </c:pt>
              </c:strCache>
            </c:strRef>
          </c:cat>
          <c:val>
            <c:numRef>
              <c:f>Sheet1!$C$2:$C$7</c:f>
              <c:numCache>
                <c:formatCode>General</c:formatCode>
                <c:ptCount val="6"/>
                <c:pt idx="0">
                  <c:v>19.64</c:v>
                </c:pt>
                <c:pt idx="1">
                  <c:v>12.5</c:v>
                </c:pt>
                <c:pt idx="2">
                  <c:v>16.07</c:v>
                </c:pt>
                <c:pt idx="3">
                  <c:v>5.36</c:v>
                </c:pt>
                <c:pt idx="4">
                  <c:v>25</c:v>
                </c:pt>
                <c:pt idx="5">
                  <c:v>21.43</c:v>
                </c:pt>
              </c:numCache>
            </c:numRef>
          </c:val>
        </c:ser>
        <c:ser>
          <c:idx val="2"/>
          <c:order val="2"/>
          <c:tx>
            <c:strRef>
              <c:f>Sheet1!$D$1</c:f>
              <c:strCache>
                <c:ptCount val="1"/>
                <c:pt idx="0">
                  <c:v>Combined(193)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KOS</c:v>
                </c:pt>
                <c:pt idx="1">
                  <c:v>Starlink</c:v>
                </c:pt>
                <c:pt idx="2">
                  <c:v>Xplornet</c:v>
                </c:pt>
                <c:pt idx="3">
                  <c:v>Multiple</c:v>
                </c:pt>
                <c:pt idx="4">
                  <c:v>No Internet</c:v>
                </c:pt>
                <c:pt idx="5">
                  <c:v>Other</c:v>
                </c:pt>
              </c:strCache>
            </c:strRef>
          </c:cat>
          <c:val>
            <c:numRef>
              <c:f>Sheet1!$D$2:$D$7</c:f>
              <c:numCache>
                <c:formatCode>General</c:formatCode>
                <c:ptCount val="6"/>
                <c:pt idx="0">
                  <c:v>27.98</c:v>
                </c:pt>
                <c:pt idx="1">
                  <c:v>23.32</c:v>
                </c:pt>
                <c:pt idx="2">
                  <c:v>26.42</c:v>
                </c:pt>
                <c:pt idx="3">
                  <c:v>3.63</c:v>
                </c:pt>
                <c:pt idx="4">
                  <c:v>8.81</c:v>
                </c:pt>
                <c:pt idx="5">
                  <c:v>9.84</c:v>
                </c:pt>
              </c:numCache>
            </c:numRef>
          </c:val>
        </c:ser>
        <c:dLbls>
          <c:dLblPos val="outEnd"/>
          <c:showLegendKey val="0"/>
          <c:showVal val="1"/>
          <c:showCatName val="0"/>
          <c:showSerName val="0"/>
          <c:showPercent val="0"/>
          <c:showBubbleSize val="0"/>
        </c:dLbls>
        <c:gapWidth val="219"/>
        <c:overlap val="-27"/>
        <c:axId val="445839760"/>
        <c:axId val="445841720"/>
      </c:barChart>
      <c:catAx>
        <c:axId val="44583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5841720"/>
        <c:crosses val="autoZero"/>
        <c:auto val="1"/>
        <c:lblAlgn val="ctr"/>
        <c:lblOffset val="100"/>
        <c:noMultiLvlLbl val="0"/>
      </c:catAx>
      <c:valAx>
        <c:axId val="4458417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dirty="0" smtClean="0"/>
                  <a:t>Percentage of Respondents</a:t>
                </a:r>
                <a:endParaRPr lang="en-CA" dirty="0"/>
              </a:p>
            </c:rich>
          </c:tx>
          <c:layout>
            <c:manualLayout>
              <c:xMode val="edge"/>
              <c:yMode val="edge"/>
              <c:x val="9.9992284059970179E-3"/>
              <c:y val="0.22821762614759925"/>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58397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1 Star</c:v>
                </c:pt>
              </c:strCache>
            </c:strRef>
          </c:tx>
          <c:spPr>
            <a:solidFill>
              <a:schemeClr val="accent1"/>
            </a:solidFill>
            <a:ln>
              <a:noFill/>
            </a:ln>
            <a:effectLst/>
          </c:spPr>
          <c:invertIfNegative val="0"/>
          <c:cat>
            <c:strRef>
              <c:f>Sheet1!$A$2:$A$4</c:f>
              <c:strCache>
                <c:ptCount val="3"/>
                <c:pt idx="0">
                  <c:v>KOS(51 of 54)</c:v>
                </c:pt>
                <c:pt idx="1">
                  <c:v>Starlink(43 of 45)</c:v>
                </c:pt>
                <c:pt idx="2">
                  <c:v>Xplornet(48 of 51)</c:v>
                </c:pt>
              </c:strCache>
            </c:strRef>
          </c:cat>
          <c:val>
            <c:numRef>
              <c:f>Sheet1!$B$2:$B$4</c:f>
              <c:numCache>
                <c:formatCode>General</c:formatCode>
                <c:ptCount val="3"/>
                <c:pt idx="0">
                  <c:v>7.84</c:v>
                </c:pt>
                <c:pt idx="1">
                  <c:v>0</c:v>
                </c:pt>
                <c:pt idx="2">
                  <c:v>6.25</c:v>
                </c:pt>
              </c:numCache>
            </c:numRef>
          </c:val>
        </c:ser>
        <c:ser>
          <c:idx val="1"/>
          <c:order val="1"/>
          <c:tx>
            <c:strRef>
              <c:f>Sheet1!$C$1</c:f>
              <c:strCache>
                <c:ptCount val="1"/>
                <c:pt idx="0">
                  <c:v>2 Star</c:v>
                </c:pt>
              </c:strCache>
            </c:strRef>
          </c:tx>
          <c:spPr>
            <a:solidFill>
              <a:schemeClr val="accent2"/>
            </a:solidFill>
            <a:ln>
              <a:noFill/>
            </a:ln>
            <a:effectLst/>
          </c:spPr>
          <c:invertIfNegative val="0"/>
          <c:cat>
            <c:strRef>
              <c:f>Sheet1!$A$2:$A$4</c:f>
              <c:strCache>
                <c:ptCount val="3"/>
                <c:pt idx="0">
                  <c:v>KOS(51 of 54)</c:v>
                </c:pt>
                <c:pt idx="1">
                  <c:v>Starlink(43 of 45)</c:v>
                </c:pt>
                <c:pt idx="2">
                  <c:v>Xplornet(48 of 51)</c:v>
                </c:pt>
              </c:strCache>
            </c:strRef>
          </c:cat>
          <c:val>
            <c:numRef>
              <c:f>Sheet1!$C$2:$C$4</c:f>
              <c:numCache>
                <c:formatCode>General</c:formatCode>
                <c:ptCount val="3"/>
                <c:pt idx="0">
                  <c:v>23.53</c:v>
                </c:pt>
                <c:pt idx="1">
                  <c:v>0</c:v>
                </c:pt>
                <c:pt idx="2">
                  <c:v>6.25</c:v>
                </c:pt>
              </c:numCache>
            </c:numRef>
          </c:val>
        </c:ser>
        <c:ser>
          <c:idx val="2"/>
          <c:order val="2"/>
          <c:tx>
            <c:strRef>
              <c:f>Sheet1!$D$1</c:f>
              <c:strCache>
                <c:ptCount val="1"/>
                <c:pt idx="0">
                  <c:v>3 Star</c:v>
                </c:pt>
              </c:strCache>
            </c:strRef>
          </c:tx>
          <c:spPr>
            <a:solidFill>
              <a:schemeClr val="accent3"/>
            </a:solidFill>
            <a:ln>
              <a:noFill/>
            </a:ln>
            <a:effectLst/>
          </c:spPr>
          <c:invertIfNegative val="0"/>
          <c:cat>
            <c:strRef>
              <c:f>Sheet1!$A$2:$A$4</c:f>
              <c:strCache>
                <c:ptCount val="3"/>
                <c:pt idx="0">
                  <c:v>KOS(51 of 54)</c:v>
                </c:pt>
                <c:pt idx="1">
                  <c:v>Starlink(43 of 45)</c:v>
                </c:pt>
                <c:pt idx="2">
                  <c:v>Xplornet(48 of 51)</c:v>
                </c:pt>
              </c:strCache>
            </c:strRef>
          </c:cat>
          <c:val>
            <c:numRef>
              <c:f>Sheet1!$D$2:$D$4</c:f>
              <c:numCache>
                <c:formatCode>General</c:formatCode>
                <c:ptCount val="3"/>
                <c:pt idx="0">
                  <c:v>41.18</c:v>
                </c:pt>
                <c:pt idx="1">
                  <c:v>18.600000000000001</c:v>
                </c:pt>
                <c:pt idx="2">
                  <c:v>47.92</c:v>
                </c:pt>
              </c:numCache>
            </c:numRef>
          </c:val>
        </c:ser>
        <c:ser>
          <c:idx val="3"/>
          <c:order val="3"/>
          <c:tx>
            <c:strRef>
              <c:f>Sheet1!$E$1</c:f>
              <c:strCache>
                <c:ptCount val="1"/>
                <c:pt idx="0">
                  <c:v>4 Star</c:v>
                </c:pt>
              </c:strCache>
            </c:strRef>
          </c:tx>
          <c:spPr>
            <a:solidFill>
              <a:schemeClr val="accent4"/>
            </a:solidFill>
            <a:ln>
              <a:noFill/>
            </a:ln>
            <a:effectLst/>
          </c:spPr>
          <c:invertIfNegative val="0"/>
          <c:cat>
            <c:strRef>
              <c:f>Sheet1!$A$2:$A$4</c:f>
              <c:strCache>
                <c:ptCount val="3"/>
                <c:pt idx="0">
                  <c:v>KOS(51 of 54)</c:v>
                </c:pt>
                <c:pt idx="1">
                  <c:v>Starlink(43 of 45)</c:v>
                </c:pt>
                <c:pt idx="2">
                  <c:v>Xplornet(48 of 51)</c:v>
                </c:pt>
              </c:strCache>
            </c:strRef>
          </c:cat>
          <c:val>
            <c:numRef>
              <c:f>Sheet1!$E$2:$E$4</c:f>
              <c:numCache>
                <c:formatCode>General</c:formatCode>
                <c:ptCount val="3"/>
                <c:pt idx="0">
                  <c:v>13.73</c:v>
                </c:pt>
                <c:pt idx="1">
                  <c:v>23.26</c:v>
                </c:pt>
                <c:pt idx="2">
                  <c:v>25</c:v>
                </c:pt>
              </c:numCache>
            </c:numRef>
          </c:val>
        </c:ser>
        <c:ser>
          <c:idx val="4"/>
          <c:order val="4"/>
          <c:tx>
            <c:strRef>
              <c:f>Sheet1!$F$1</c:f>
              <c:strCache>
                <c:ptCount val="1"/>
                <c:pt idx="0">
                  <c:v>5 Star</c:v>
                </c:pt>
              </c:strCache>
            </c:strRef>
          </c:tx>
          <c:spPr>
            <a:solidFill>
              <a:schemeClr val="accent5"/>
            </a:solidFill>
            <a:ln>
              <a:noFill/>
            </a:ln>
            <a:effectLst/>
          </c:spPr>
          <c:invertIfNegative val="0"/>
          <c:cat>
            <c:strRef>
              <c:f>Sheet1!$A$2:$A$4</c:f>
              <c:strCache>
                <c:ptCount val="3"/>
                <c:pt idx="0">
                  <c:v>KOS(51 of 54)</c:v>
                </c:pt>
                <c:pt idx="1">
                  <c:v>Starlink(43 of 45)</c:v>
                </c:pt>
                <c:pt idx="2">
                  <c:v>Xplornet(48 of 51)</c:v>
                </c:pt>
              </c:strCache>
            </c:strRef>
          </c:cat>
          <c:val>
            <c:numRef>
              <c:f>Sheet1!$F$2:$F$4</c:f>
              <c:numCache>
                <c:formatCode>General</c:formatCode>
                <c:ptCount val="3"/>
                <c:pt idx="0">
                  <c:v>13.73</c:v>
                </c:pt>
                <c:pt idx="1">
                  <c:v>58.14</c:v>
                </c:pt>
                <c:pt idx="2">
                  <c:v>14.58</c:v>
                </c:pt>
              </c:numCache>
            </c:numRef>
          </c:val>
        </c:ser>
        <c:dLbls>
          <c:showLegendKey val="0"/>
          <c:showVal val="0"/>
          <c:showCatName val="0"/>
          <c:showSerName val="0"/>
          <c:showPercent val="0"/>
          <c:showBubbleSize val="0"/>
        </c:dLbls>
        <c:gapWidth val="150"/>
        <c:overlap val="100"/>
        <c:axId val="445840152"/>
        <c:axId val="445840936"/>
      </c:barChart>
      <c:catAx>
        <c:axId val="445840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5840936"/>
        <c:crosses val="autoZero"/>
        <c:auto val="1"/>
        <c:lblAlgn val="ctr"/>
        <c:lblOffset val="100"/>
        <c:noMultiLvlLbl val="0"/>
      </c:catAx>
      <c:valAx>
        <c:axId val="4458409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dirty="0" smtClean="0"/>
                  <a:t>Percentage of Respondents</a:t>
                </a:r>
                <a:endParaRPr lang="en-CA" dirty="0"/>
              </a:p>
            </c:rich>
          </c:tx>
          <c:layout>
            <c:manualLayout>
              <c:xMode val="edge"/>
              <c:yMode val="edge"/>
              <c:x val="8.5470085470085479E-3"/>
              <c:y val="0.21092201984768824"/>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58401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Less than 3 Years</c:v>
                </c:pt>
                <c:pt idx="1">
                  <c:v>3-8 Years</c:v>
                </c:pt>
                <c:pt idx="2">
                  <c:v>8-15 Years</c:v>
                </c:pt>
                <c:pt idx="3">
                  <c:v>15-30 Years</c:v>
                </c:pt>
                <c:pt idx="4">
                  <c:v>Over 30 Years</c:v>
                </c:pt>
              </c:strCache>
            </c:strRef>
          </c:cat>
          <c:val>
            <c:numRef>
              <c:f>Sheet1!$B$2:$B$6</c:f>
              <c:numCache>
                <c:formatCode>General</c:formatCode>
                <c:ptCount val="5"/>
                <c:pt idx="0">
                  <c:v>12.93</c:v>
                </c:pt>
                <c:pt idx="1">
                  <c:v>22.45</c:v>
                </c:pt>
                <c:pt idx="2">
                  <c:v>18.37</c:v>
                </c:pt>
                <c:pt idx="3">
                  <c:v>22.45</c:v>
                </c:pt>
                <c:pt idx="4">
                  <c:v>23.81</c:v>
                </c:pt>
              </c:numCache>
            </c:numRef>
          </c:val>
        </c:ser>
        <c:dLbls>
          <c:dLblPos val="outEnd"/>
          <c:showLegendKey val="0"/>
          <c:showVal val="1"/>
          <c:showCatName val="0"/>
          <c:showSerName val="0"/>
          <c:showPercent val="0"/>
          <c:showBubbleSize val="0"/>
        </c:dLbls>
        <c:gapWidth val="182"/>
        <c:axId val="444536352"/>
        <c:axId val="444539488"/>
      </c:barChart>
      <c:catAx>
        <c:axId val="444536352"/>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dirty="0" smtClean="0"/>
                  <a:t>How Long?</a:t>
                </a:r>
                <a:endParaRPr lang="en-CA" dirty="0"/>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4539488"/>
        <c:crosses val="autoZero"/>
        <c:auto val="1"/>
        <c:lblAlgn val="ctr"/>
        <c:lblOffset val="100"/>
        <c:noMultiLvlLbl val="0"/>
      </c:catAx>
      <c:valAx>
        <c:axId val="4445394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dirty="0" smtClean="0"/>
                  <a:t>Percentage</a:t>
                </a:r>
                <a:endParaRPr lang="en-CA"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4536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Permanent(131)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Can &amp; Do Fulltime</c:v>
                </c:pt>
                <c:pt idx="1">
                  <c:v>Can &amp; Do Parttime</c:v>
                </c:pt>
                <c:pt idx="2">
                  <c:v>Could but Don't</c:v>
                </c:pt>
                <c:pt idx="3">
                  <c:v>Not an Option</c:v>
                </c:pt>
                <c:pt idx="4">
                  <c:v>Not Applicable</c:v>
                </c:pt>
              </c:strCache>
            </c:strRef>
          </c:cat>
          <c:val>
            <c:numRef>
              <c:f>Sheet1!$B$2:$B$6</c:f>
              <c:numCache>
                <c:formatCode>General</c:formatCode>
                <c:ptCount val="5"/>
                <c:pt idx="0">
                  <c:v>12.98</c:v>
                </c:pt>
                <c:pt idx="1">
                  <c:v>22.9</c:v>
                </c:pt>
                <c:pt idx="2">
                  <c:v>6.11</c:v>
                </c:pt>
                <c:pt idx="3">
                  <c:v>11.45</c:v>
                </c:pt>
                <c:pt idx="4">
                  <c:v>46.56</c:v>
                </c:pt>
              </c:numCache>
            </c:numRef>
          </c:val>
        </c:ser>
        <c:ser>
          <c:idx val="1"/>
          <c:order val="1"/>
          <c:tx>
            <c:strRef>
              <c:f>Sheet1!$C$1</c:f>
              <c:strCache>
                <c:ptCount val="1"/>
                <c:pt idx="0">
                  <c:v>Seasonal(42)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Can &amp; Do Fulltime</c:v>
                </c:pt>
                <c:pt idx="1">
                  <c:v>Can &amp; Do Parttime</c:v>
                </c:pt>
                <c:pt idx="2">
                  <c:v>Could but Don't</c:v>
                </c:pt>
                <c:pt idx="3">
                  <c:v>Not an Option</c:v>
                </c:pt>
                <c:pt idx="4">
                  <c:v>Not Applicable</c:v>
                </c:pt>
              </c:strCache>
            </c:strRef>
          </c:cat>
          <c:val>
            <c:numRef>
              <c:f>Sheet1!$C$2:$C$6</c:f>
              <c:numCache>
                <c:formatCode>General</c:formatCode>
                <c:ptCount val="5"/>
                <c:pt idx="0">
                  <c:v>11.9</c:v>
                </c:pt>
                <c:pt idx="1">
                  <c:v>45.24</c:v>
                </c:pt>
                <c:pt idx="2">
                  <c:v>0</c:v>
                </c:pt>
                <c:pt idx="3">
                  <c:v>9.52</c:v>
                </c:pt>
                <c:pt idx="4">
                  <c:v>33.33</c:v>
                </c:pt>
              </c:numCache>
            </c:numRef>
          </c:val>
        </c:ser>
        <c:ser>
          <c:idx val="2"/>
          <c:order val="2"/>
          <c:tx>
            <c:strRef>
              <c:f>Sheet1!$D$1</c:f>
              <c:strCache>
                <c:ptCount val="1"/>
                <c:pt idx="0">
                  <c:v>Combined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Can &amp; Do Fulltime</c:v>
                </c:pt>
                <c:pt idx="1">
                  <c:v>Can &amp; Do Parttime</c:v>
                </c:pt>
                <c:pt idx="2">
                  <c:v>Could but Don't</c:v>
                </c:pt>
                <c:pt idx="3">
                  <c:v>Not an Option</c:v>
                </c:pt>
                <c:pt idx="4">
                  <c:v>Not Applicable</c:v>
                </c:pt>
              </c:strCache>
            </c:strRef>
          </c:cat>
          <c:val>
            <c:numRef>
              <c:f>Sheet1!$D$2:$D$6</c:f>
              <c:numCache>
                <c:formatCode>General</c:formatCode>
                <c:ptCount val="5"/>
                <c:pt idx="0">
                  <c:v>12.64</c:v>
                </c:pt>
                <c:pt idx="1">
                  <c:v>28.16</c:v>
                </c:pt>
                <c:pt idx="2">
                  <c:v>4.5999999999999996</c:v>
                </c:pt>
                <c:pt idx="3">
                  <c:v>11.49</c:v>
                </c:pt>
                <c:pt idx="4">
                  <c:v>43.1</c:v>
                </c:pt>
              </c:numCache>
            </c:numRef>
          </c:val>
        </c:ser>
        <c:dLbls>
          <c:dLblPos val="outEnd"/>
          <c:showLegendKey val="0"/>
          <c:showVal val="1"/>
          <c:showCatName val="0"/>
          <c:showSerName val="0"/>
          <c:showPercent val="0"/>
          <c:showBubbleSize val="0"/>
        </c:dLbls>
        <c:gapWidth val="219"/>
        <c:overlap val="-27"/>
        <c:axId val="445843288"/>
        <c:axId val="445841328"/>
      </c:barChart>
      <c:catAx>
        <c:axId val="445843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5841328"/>
        <c:crosses val="autoZero"/>
        <c:auto val="1"/>
        <c:lblAlgn val="ctr"/>
        <c:lblOffset val="100"/>
        <c:noMultiLvlLbl val="0"/>
      </c:catAx>
      <c:valAx>
        <c:axId val="4458413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dirty="0" smtClean="0"/>
                  <a:t>Percentage of Respondents</a:t>
                </a:r>
                <a:endParaRPr lang="en-CA" dirty="0"/>
              </a:p>
            </c:rich>
          </c:tx>
          <c:layout>
            <c:manualLayout>
              <c:xMode val="edge"/>
              <c:yMode val="edge"/>
              <c:x val="1.425818908424479E-3"/>
              <c:y val="0.20800337735197774"/>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58432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Need This</c:v>
                </c:pt>
              </c:strCache>
            </c:strRef>
          </c:tx>
          <c:spPr>
            <a:solidFill>
              <a:schemeClr val="accent1"/>
            </a:solidFill>
            <a:ln>
              <a:noFill/>
            </a:ln>
            <a:effectLst/>
          </c:spPr>
          <c:invertIfNegative val="0"/>
          <c:cat>
            <c:strRef>
              <c:f>Sheet1!$A$29:$A$42</c:f>
              <c:strCache>
                <c:ptCount val="14"/>
                <c:pt idx="0">
                  <c:v>Grocery/Other Delivery Service</c:v>
                </c:pt>
                <c:pt idx="1">
                  <c:v>Sports Facilities</c:v>
                </c:pt>
                <c:pt idx="2">
                  <c:v>Permanent Farms Market</c:v>
                </c:pt>
                <c:pt idx="3">
                  <c:v>Staffed Local Ambulance</c:v>
                </c:pt>
                <c:pt idx="4">
                  <c:v>Year Round Restaurant</c:v>
                </c:pt>
                <c:pt idx="5">
                  <c:v>Public Docks</c:v>
                </c:pt>
                <c:pt idx="6">
                  <c:v>Bus Service to Amherstview/Kingston</c:v>
                </c:pt>
                <c:pt idx="7">
                  <c:v>Walking Trails</c:v>
                </c:pt>
                <c:pt idx="8">
                  <c:v>Year Round Coffee Shop</c:v>
                </c:pt>
                <c:pt idx="9">
                  <c:v>Paved Roads</c:v>
                </c:pt>
                <c:pt idx="10">
                  <c:v>Annual Ferry Pass</c:v>
                </c:pt>
                <c:pt idx="11">
                  <c:v>Public Washrooms</c:v>
                </c:pt>
                <c:pt idx="12">
                  <c:v>Medical/Dental/Health Center</c:v>
                </c:pt>
                <c:pt idx="13">
                  <c:v>High Speed Internet</c:v>
                </c:pt>
              </c:strCache>
            </c:strRef>
          </c:cat>
          <c:val>
            <c:numRef>
              <c:f>Sheet1!$B$29:$B$42</c:f>
              <c:numCache>
                <c:formatCode>General</c:formatCode>
                <c:ptCount val="14"/>
                <c:pt idx="0">
                  <c:v>16.3</c:v>
                </c:pt>
                <c:pt idx="1">
                  <c:v>16.3</c:v>
                </c:pt>
                <c:pt idx="2">
                  <c:v>16.48</c:v>
                </c:pt>
                <c:pt idx="3">
                  <c:v>18.48</c:v>
                </c:pt>
                <c:pt idx="4">
                  <c:v>18.48</c:v>
                </c:pt>
                <c:pt idx="5">
                  <c:v>19.57</c:v>
                </c:pt>
                <c:pt idx="6">
                  <c:v>19.579999999999998</c:v>
                </c:pt>
                <c:pt idx="7">
                  <c:v>21.31</c:v>
                </c:pt>
                <c:pt idx="8">
                  <c:v>25.27</c:v>
                </c:pt>
                <c:pt idx="9">
                  <c:v>33.51</c:v>
                </c:pt>
                <c:pt idx="10">
                  <c:v>36.36</c:v>
                </c:pt>
                <c:pt idx="11">
                  <c:v>40</c:v>
                </c:pt>
                <c:pt idx="12">
                  <c:v>40.76</c:v>
                </c:pt>
                <c:pt idx="13">
                  <c:v>57.45</c:v>
                </c:pt>
              </c:numCache>
            </c:numRef>
          </c:val>
        </c:ser>
        <c:ser>
          <c:idx val="1"/>
          <c:order val="1"/>
          <c:tx>
            <c:strRef>
              <c:f>Sheet1!$C$1</c:f>
              <c:strCache>
                <c:ptCount val="1"/>
                <c:pt idx="0">
                  <c:v>Good Idea</c:v>
                </c:pt>
              </c:strCache>
            </c:strRef>
          </c:tx>
          <c:spPr>
            <a:solidFill>
              <a:schemeClr val="accent2"/>
            </a:solidFill>
            <a:ln>
              <a:noFill/>
            </a:ln>
            <a:effectLst/>
          </c:spPr>
          <c:invertIfNegative val="0"/>
          <c:cat>
            <c:strRef>
              <c:f>Sheet1!$A$29:$A$42</c:f>
              <c:strCache>
                <c:ptCount val="14"/>
                <c:pt idx="0">
                  <c:v>Grocery/Other Delivery Service</c:v>
                </c:pt>
                <c:pt idx="1">
                  <c:v>Sports Facilities</c:v>
                </c:pt>
                <c:pt idx="2">
                  <c:v>Permanent Farms Market</c:v>
                </c:pt>
                <c:pt idx="3">
                  <c:v>Staffed Local Ambulance</c:v>
                </c:pt>
                <c:pt idx="4">
                  <c:v>Year Round Restaurant</c:v>
                </c:pt>
                <c:pt idx="5">
                  <c:v>Public Docks</c:v>
                </c:pt>
                <c:pt idx="6">
                  <c:v>Bus Service to Amherstview/Kingston</c:v>
                </c:pt>
                <c:pt idx="7">
                  <c:v>Walking Trails</c:v>
                </c:pt>
                <c:pt idx="8">
                  <c:v>Year Round Coffee Shop</c:v>
                </c:pt>
                <c:pt idx="9">
                  <c:v>Paved Roads</c:v>
                </c:pt>
                <c:pt idx="10">
                  <c:v>Annual Ferry Pass</c:v>
                </c:pt>
                <c:pt idx="11">
                  <c:v>Public Washrooms</c:v>
                </c:pt>
                <c:pt idx="12">
                  <c:v>Medical/Dental/Health Center</c:v>
                </c:pt>
                <c:pt idx="13">
                  <c:v>High Speed Internet</c:v>
                </c:pt>
              </c:strCache>
            </c:strRef>
          </c:cat>
          <c:val>
            <c:numRef>
              <c:f>Sheet1!$C$29:$C$42</c:f>
              <c:numCache>
                <c:formatCode>General</c:formatCode>
                <c:ptCount val="14"/>
                <c:pt idx="0">
                  <c:v>46.2</c:v>
                </c:pt>
                <c:pt idx="1">
                  <c:v>39.67</c:v>
                </c:pt>
                <c:pt idx="2">
                  <c:v>50</c:v>
                </c:pt>
                <c:pt idx="3">
                  <c:v>45.11</c:v>
                </c:pt>
                <c:pt idx="4">
                  <c:v>48.37</c:v>
                </c:pt>
                <c:pt idx="5">
                  <c:v>38.590000000000003</c:v>
                </c:pt>
                <c:pt idx="6">
                  <c:v>44.44</c:v>
                </c:pt>
                <c:pt idx="7">
                  <c:v>45.36</c:v>
                </c:pt>
                <c:pt idx="8">
                  <c:v>41.94</c:v>
                </c:pt>
                <c:pt idx="9">
                  <c:v>39.89</c:v>
                </c:pt>
                <c:pt idx="10">
                  <c:v>44.39</c:v>
                </c:pt>
                <c:pt idx="11">
                  <c:v>34.049999999999997</c:v>
                </c:pt>
                <c:pt idx="12">
                  <c:v>41.3</c:v>
                </c:pt>
                <c:pt idx="13">
                  <c:v>28.72</c:v>
                </c:pt>
              </c:numCache>
            </c:numRef>
          </c:val>
        </c:ser>
        <c:ser>
          <c:idx val="2"/>
          <c:order val="2"/>
          <c:tx>
            <c:strRef>
              <c:f>Sheet1!$D$1</c:f>
              <c:strCache>
                <c:ptCount val="1"/>
                <c:pt idx="0">
                  <c:v>No Opinion</c:v>
                </c:pt>
              </c:strCache>
            </c:strRef>
          </c:tx>
          <c:spPr>
            <a:solidFill>
              <a:schemeClr val="accent3"/>
            </a:solidFill>
            <a:ln>
              <a:noFill/>
            </a:ln>
            <a:effectLst/>
          </c:spPr>
          <c:invertIfNegative val="0"/>
          <c:cat>
            <c:strRef>
              <c:f>Sheet1!$A$29:$A$42</c:f>
              <c:strCache>
                <c:ptCount val="14"/>
                <c:pt idx="0">
                  <c:v>Grocery/Other Delivery Service</c:v>
                </c:pt>
                <c:pt idx="1">
                  <c:v>Sports Facilities</c:v>
                </c:pt>
                <c:pt idx="2">
                  <c:v>Permanent Farms Market</c:v>
                </c:pt>
                <c:pt idx="3">
                  <c:v>Staffed Local Ambulance</c:v>
                </c:pt>
                <c:pt idx="4">
                  <c:v>Year Round Restaurant</c:v>
                </c:pt>
                <c:pt idx="5">
                  <c:v>Public Docks</c:v>
                </c:pt>
                <c:pt idx="6">
                  <c:v>Bus Service to Amherstview/Kingston</c:v>
                </c:pt>
                <c:pt idx="7">
                  <c:v>Walking Trails</c:v>
                </c:pt>
                <c:pt idx="8">
                  <c:v>Year Round Coffee Shop</c:v>
                </c:pt>
                <c:pt idx="9">
                  <c:v>Paved Roads</c:v>
                </c:pt>
                <c:pt idx="10">
                  <c:v>Annual Ferry Pass</c:v>
                </c:pt>
                <c:pt idx="11">
                  <c:v>Public Washrooms</c:v>
                </c:pt>
                <c:pt idx="12">
                  <c:v>Medical/Dental/Health Center</c:v>
                </c:pt>
                <c:pt idx="13">
                  <c:v>High Speed Internet</c:v>
                </c:pt>
              </c:strCache>
            </c:strRef>
          </c:cat>
          <c:val>
            <c:numRef>
              <c:f>Sheet1!$D$29:$D$42</c:f>
              <c:numCache>
                <c:formatCode>General</c:formatCode>
                <c:ptCount val="14"/>
                <c:pt idx="0">
                  <c:v>21.2</c:v>
                </c:pt>
                <c:pt idx="1">
                  <c:v>23.37</c:v>
                </c:pt>
                <c:pt idx="2">
                  <c:v>18.68</c:v>
                </c:pt>
                <c:pt idx="3">
                  <c:v>19.57</c:v>
                </c:pt>
                <c:pt idx="4">
                  <c:v>15.76</c:v>
                </c:pt>
                <c:pt idx="5">
                  <c:v>20.65</c:v>
                </c:pt>
                <c:pt idx="6">
                  <c:v>19.05</c:v>
                </c:pt>
                <c:pt idx="7">
                  <c:v>14.75</c:v>
                </c:pt>
                <c:pt idx="8">
                  <c:v>11.29</c:v>
                </c:pt>
                <c:pt idx="9">
                  <c:v>9.0399999999999991</c:v>
                </c:pt>
                <c:pt idx="10">
                  <c:v>9.6300000000000008</c:v>
                </c:pt>
                <c:pt idx="11">
                  <c:v>13.51</c:v>
                </c:pt>
                <c:pt idx="12">
                  <c:v>9.7799999999999994</c:v>
                </c:pt>
                <c:pt idx="13">
                  <c:v>10.64</c:v>
                </c:pt>
              </c:numCache>
            </c:numRef>
          </c:val>
        </c:ser>
        <c:ser>
          <c:idx val="3"/>
          <c:order val="3"/>
          <c:tx>
            <c:strRef>
              <c:f>Sheet1!$E$1</c:f>
              <c:strCache>
                <c:ptCount val="1"/>
                <c:pt idx="0">
                  <c:v>Not Important</c:v>
                </c:pt>
              </c:strCache>
            </c:strRef>
          </c:tx>
          <c:spPr>
            <a:solidFill>
              <a:schemeClr val="accent4"/>
            </a:solidFill>
            <a:ln>
              <a:noFill/>
            </a:ln>
            <a:effectLst/>
          </c:spPr>
          <c:invertIfNegative val="0"/>
          <c:cat>
            <c:strRef>
              <c:f>Sheet1!$A$29:$A$42</c:f>
              <c:strCache>
                <c:ptCount val="14"/>
                <c:pt idx="0">
                  <c:v>Grocery/Other Delivery Service</c:v>
                </c:pt>
                <c:pt idx="1">
                  <c:v>Sports Facilities</c:v>
                </c:pt>
                <c:pt idx="2">
                  <c:v>Permanent Farms Market</c:v>
                </c:pt>
                <c:pt idx="3">
                  <c:v>Staffed Local Ambulance</c:v>
                </c:pt>
                <c:pt idx="4">
                  <c:v>Year Round Restaurant</c:v>
                </c:pt>
                <c:pt idx="5">
                  <c:v>Public Docks</c:v>
                </c:pt>
                <c:pt idx="6">
                  <c:v>Bus Service to Amherstview/Kingston</c:v>
                </c:pt>
                <c:pt idx="7">
                  <c:v>Walking Trails</c:v>
                </c:pt>
                <c:pt idx="8">
                  <c:v>Year Round Coffee Shop</c:v>
                </c:pt>
                <c:pt idx="9">
                  <c:v>Paved Roads</c:v>
                </c:pt>
                <c:pt idx="10">
                  <c:v>Annual Ferry Pass</c:v>
                </c:pt>
                <c:pt idx="11">
                  <c:v>Public Washrooms</c:v>
                </c:pt>
                <c:pt idx="12">
                  <c:v>Medical/Dental/Health Center</c:v>
                </c:pt>
                <c:pt idx="13">
                  <c:v>High Speed Internet</c:v>
                </c:pt>
              </c:strCache>
            </c:strRef>
          </c:cat>
          <c:val>
            <c:numRef>
              <c:f>Sheet1!$E$29:$E$42</c:f>
              <c:numCache>
                <c:formatCode>General</c:formatCode>
                <c:ptCount val="14"/>
                <c:pt idx="0">
                  <c:v>16.3</c:v>
                </c:pt>
                <c:pt idx="1">
                  <c:v>20.65</c:v>
                </c:pt>
                <c:pt idx="2">
                  <c:v>14.84</c:v>
                </c:pt>
                <c:pt idx="3">
                  <c:v>16.850000000000001</c:v>
                </c:pt>
                <c:pt idx="4">
                  <c:v>17.39</c:v>
                </c:pt>
                <c:pt idx="5">
                  <c:v>21.2</c:v>
                </c:pt>
                <c:pt idx="6">
                  <c:v>16.93</c:v>
                </c:pt>
                <c:pt idx="7">
                  <c:v>18.579999999999998</c:v>
                </c:pt>
                <c:pt idx="8">
                  <c:v>21.51</c:v>
                </c:pt>
                <c:pt idx="9">
                  <c:v>17.55</c:v>
                </c:pt>
                <c:pt idx="10">
                  <c:v>9.6300000000000008</c:v>
                </c:pt>
                <c:pt idx="11">
                  <c:v>12.43</c:v>
                </c:pt>
                <c:pt idx="12">
                  <c:v>8.15</c:v>
                </c:pt>
                <c:pt idx="13">
                  <c:v>3.19</c:v>
                </c:pt>
              </c:numCache>
            </c:numRef>
          </c:val>
        </c:ser>
        <c:dLbls>
          <c:showLegendKey val="0"/>
          <c:showVal val="0"/>
          <c:showCatName val="0"/>
          <c:showSerName val="0"/>
          <c:showPercent val="0"/>
          <c:showBubbleSize val="0"/>
        </c:dLbls>
        <c:gapWidth val="150"/>
        <c:overlap val="100"/>
        <c:axId val="280320848"/>
        <c:axId val="280321632"/>
      </c:barChart>
      <c:catAx>
        <c:axId val="280320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0321632"/>
        <c:crosses val="autoZero"/>
        <c:auto val="1"/>
        <c:lblAlgn val="ctr"/>
        <c:lblOffset val="100"/>
        <c:noMultiLvlLbl val="0"/>
      </c:catAx>
      <c:valAx>
        <c:axId val="2803216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03208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Need This</c:v>
                </c:pt>
              </c:strCache>
            </c:strRef>
          </c:tx>
          <c:spPr>
            <a:solidFill>
              <a:schemeClr val="accent1"/>
            </a:solidFill>
            <a:ln>
              <a:noFill/>
            </a:ln>
            <a:effectLst/>
          </c:spPr>
          <c:invertIfNegative val="0"/>
          <c:cat>
            <c:strRef>
              <c:f>Sheet1!$A$27:$A$42</c:f>
              <c:strCache>
                <c:ptCount val="16"/>
                <c:pt idx="0">
                  <c:v>Meals on Wheels</c:v>
                </c:pt>
                <c:pt idx="1">
                  <c:v>Library</c:v>
                </c:pt>
                <c:pt idx="2">
                  <c:v>Sports Facilities</c:v>
                </c:pt>
                <c:pt idx="3">
                  <c:v>Public Docks</c:v>
                </c:pt>
                <c:pt idx="4">
                  <c:v>Grocery/Other Delivery Service</c:v>
                </c:pt>
                <c:pt idx="5">
                  <c:v>Staffed Local Ambulance</c:v>
                </c:pt>
                <c:pt idx="6">
                  <c:v>Bus Service to Amherstview/Kingston</c:v>
                </c:pt>
                <c:pt idx="7">
                  <c:v>Permanent Farms Market</c:v>
                </c:pt>
                <c:pt idx="8">
                  <c:v>Walking Trails</c:v>
                </c:pt>
                <c:pt idx="9">
                  <c:v>Year Round Restaurant</c:v>
                </c:pt>
                <c:pt idx="10">
                  <c:v>Year Round Coffee Shop</c:v>
                </c:pt>
                <c:pt idx="11">
                  <c:v>Paved Roads</c:v>
                </c:pt>
                <c:pt idx="12">
                  <c:v>Public Washrooms</c:v>
                </c:pt>
                <c:pt idx="13">
                  <c:v>Annual Ferry Pass</c:v>
                </c:pt>
                <c:pt idx="14">
                  <c:v>Medical/Dental/Health Center</c:v>
                </c:pt>
                <c:pt idx="15">
                  <c:v>High Speed Internet</c:v>
                </c:pt>
              </c:strCache>
            </c:strRef>
          </c:cat>
          <c:val>
            <c:numRef>
              <c:f>Sheet1!$B$27:$B$42</c:f>
              <c:numCache>
                <c:formatCode>General</c:formatCode>
                <c:ptCount val="16"/>
                <c:pt idx="0">
                  <c:v>9.94</c:v>
                </c:pt>
                <c:pt idx="1">
                  <c:v>13.11</c:v>
                </c:pt>
                <c:pt idx="2">
                  <c:v>16.3</c:v>
                </c:pt>
                <c:pt idx="3">
                  <c:v>19.57</c:v>
                </c:pt>
                <c:pt idx="4">
                  <c:v>16.3</c:v>
                </c:pt>
                <c:pt idx="5">
                  <c:v>18.48</c:v>
                </c:pt>
                <c:pt idx="6">
                  <c:v>19.579999999999998</c:v>
                </c:pt>
                <c:pt idx="7">
                  <c:v>16.48</c:v>
                </c:pt>
                <c:pt idx="8">
                  <c:v>21.31</c:v>
                </c:pt>
                <c:pt idx="9">
                  <c:v>18.48</c:v>
                </c:pt>
                <c:pt idx="10">
                  <c:v>25.27</c:v>
                </c:pt>
                <c:pt idx="11">
                  <c:v>33.51</c:v>
                </c:pt>
                <c:pt idx="12">
                  <c:v>40</c:v>
                </c:pt>
                <c:pt idx="13">
                  <c:v>36.36</c:v>
                </c:pt>
                <c:pt idx="14">
                  <c:v>40.76</c:v>
                </c:pt>
                <c:pt idx="15">
                  <c:v>57.45</c:v>
                </c:pt>
              </c:numCache>
            </c:numRef>
          </c:val>
        </c:ser>
        <c:ser>
          <c:idx val="1"/>
          <c:order val="1"/>
          <c:tx>
            <c:strRef>
              <c:f>Sheet1!$C$1</c:f>
              <c:strCache>
                <c:ptCount val="1"/>
                <c:pt idx="0">
                  <c:v>Good Idea</c:v>
                </c:pt>
              </c:strCache>
            </c:strRef>
          </c:tx>
          <c:spPr>
            <a:solidFill>
              <a:schemeClr val="accent2"/>
            </a:solidFill>
            <a:ln>
              <a:noFill/>
            </a:ln>
            <a:effectLst/>
          </c:spPr>
          <c:invertIfNegative val="0"/>
          <c:cat>
            <c:strRef>
              <c:f>Sheet1!$A$27:$A$42</c:f>
              <c:strCache>
                <c:ptCount val="16"/>
                <c:pt idx="0">
                  <c:v>Meals on Wheels</c:v>
                </c:pt>
                <c:pt idx="1">
                  <c:v>Library</c:v>
                </c:pt>
                <c:pt idx="2">
                  <c:v>Sports Facilities</c:v>
                </c:pt>
                <c:pt idx="3">
                  <c:v>Public Docks</c:v>
                </c:pt>
                <c:pt idx="4">
                  <c:v>Grocery/Other Delivery Service</c:v>
                </c:pt>
                <c:pt idx="5">
                  <c:v>Staffed Local Ambulance</c:v>
                </c:pt>
                <c:pt idx="6">
                  <c:v>Bus Service to Amherstview/Kingston</c:v>
                </c:pt>
                <c:pt idx="7">
                  <c:v>Permanent Farms Market</c:v>
                </c:pt>
                <c:pt idx="8">
                  <c:v>Walking Trails</c:v>
                </c:pt>
                <c:pt idx="9">
                  <c:v>Year Round Restaurant</c:v>
                </c:pt>
                <c:pt idx="10">
                  <c:v>Year Round Coffee Shop</c:v>
                </c:pt>
                <c:pt idx="11">
                  <c:v>Paved Roads</c:v>
                </c:pt>
                <c:pt idx="12">
                  <c:v>Public Washrooms</c:v>
                </c:pt>
                <c:pt idx="13">
                  <c:v>Annual Ferry Pass</c:v>
                </c:pt>
                <c:pt idx="14">
                  <c:v>Medical/Dental/Health Center</c:v>
                </c:pt>
                <c:pt idx="15">
                  <c:v>High Speed Internet</c:v>
                </c:pt>
              </c:strCache>
            </c:strRef>
          </c:cat>
          <c:val>
            <c:numRef>
              <c:f>Sheet1!$C$27:$C$42</c:f>
              <c:numCache>
                <c:formatCode>General</c:formatCode>
                <c:ptCount val="16"/>
                <c:pt idx="0">
                  <c:v>43.09</c:v>
                </c:pt>
                <c:pt idx="1">
                  <c:v>42.08</c:v>
                </c:pt>
                <c:pt idx="2">
                  <c:v>39.67</c:v>
                </c:pt>
                <c:pt idx="3">
                  <c:v>38.590000000000003</c:v>
                </c:pt>
                <c:pt idx="4">
                  <c:v>46.2</c:v>
                </c:pt>
                <c:pt idx="5">
                  <c:v>45.11</c:v>
                </c:pt>
                <c:pt idx="6">
                  <c:v>44.44</c:v>
                </c:pt>
                <c:pt idx="7">
                  <c:v>50</c:v>
                </c:pt>
                <c:pt idx="8">
                  <c:v>45.36</c:v>
                </c:pt>
                <c:pt idx="9">
                  <c:v>48.37</c:v>
                </c:pt>
                <c:pt idx="10">
                  <c:v>41.94</c:v>
                </c:pt>
                <c:pt idx="11">
                  <c:v>39.89</c:v>
                </c:pt>
                <c:pt idx="12">
                  <c:v>34.049999999999997</c:v>
                </c:pt>
                <c:pt idx="13">
                  <c:v>44.39</c:v>
                </c:pt>
                <c:pt idx="14">
                  <c:v>41.3</c:v>
                </c:pt>
                <c:pt idx="15">
                  <c:v>28.72</c:v>
                </c:pt>
              </c:numCache>
            </c:numRef>
          </c:val>
        </c:ser>
        <c:ser>
          <c:idx val="2"/>
          <c:order val="2"/>
          <c:tx>
            <c:strRef>
              <c:f>Sheet1!$D$1</c:f>
              <c:strCache>
                <c:ptCount val="1"/>
                <c:pt idx="0">
                  <c:v>No Opinion</c:v>
                </c:pt>
              </c:strCache>
            </c:strRef>
          </c:tx>
          <c:spPr>
            <a:solidFill>
              <a:schemeClr val="accent3"/>
            </a:solidFill>
            <a:ln>
              <a:noFill/>
            </a:ln>
            <a:effectLst/>
          </c:spPr>
          <c:invertIfNegative val="0"/>
          <c:cat>
            <c:strRef>
              <c:f>Sheet1!$A$27:$A$42</c:f>
              <c:strCache>
                <c:ptCount val="16"/>
                <c:pt idx="0">
                  <c:v>Meals on Wheels</c:v>
                </c:pt>
                <c:pt idx="1">
                  <c:v>Library</c:v>
                </c:pt>
                <c:pt idx="2">
                  <c:v>Sports Facilities</c:v>
                </c:pt>
                <c:pt idx="3">
                  <c:v>Public Docks</c:v>
                </c:pt>
                <c:pt idx="4">
                  <c:v>Grocery/Other Delivery Service</c:v>
                </c:pt>
                <c:pt idx="5">
                  <c:v>Staffed Local Ambulance</c:v>
                </c:pt>
                <c:pt idx="6">
                  <c:v>Bus Service to Amherstview/Kingston</c:v>
                </c:pt>
                <c:pt idx="7">
                  <c:v>Permanent Farms Market</c:v>
                </c:pt>
                <c:pt idx="8">
                  <c:v>Walking Trails</c:v>
                </c:pt>
                <c:pt idx="9">
                  <c:v>Year Round Restaurant</c:v>
                </c:pt>
                <c:pt idx="10">
                  <c:v>Year Round Coffee Shop</c:v>
                </c:pt>
                <c:pt idx="11">
                  <c:v>Paved Roads</c:v>
                </c:pt>
                <c:pt idx="12">
                  <c:v>Public Washrooms</c:v>
                </c:pt>
                <c:pt idx="13">
                  <c:v>Annual Ferry Pass</c:v>
                </c:pt>
                <c:pt idx="14">
                  <c:v>Medical/Dental/Health Center</c:v>
                </c:pt>
                <c:pt idx="15">
                  <c:v>High Speed Internet</c:v>
                </c:pt>
              </c:strCache>
            </c:strRef>
          </c:cat>
          <c:val>
            <c:numRef>
              <c:f>Sheet1!$D$27:$D$42</c:f>
              <c:numCache>
                <c:formatCode>General</c:formatCode>
                <c:ptCount val="16"/>
                <c:pt idx="0">
                  <c:v>30.94</c:v>
                </c:pt>
                <c:pt idx="1">
                  <c:v>23.5</c:v>
                </c:pt>
                <c:pt idx="2">
                  <c:v>23.37</c:v>
                </c:pt>
                <c:pt idx="3">
                  <c:v>20.65</c:v>
                </c:pt>
                <c:pt idx="4">
                  <c:v>21.2</c:v>
                </c:pt>
                <c:pt idx="5">
                  <c:v>19.57</c:v>
                </c:pt>
                <c:pt idx="6">
                  <c:v>19.05</c:v>
                </c:pt>
                <c:pt idx="7">
                  <c:v>18.68</c:v>
                </c:pt>
                <c:pt idx="8">
                  <c:v>14.75</c:v>
                </c:pt>
                <c:pt idx="9">
                  <c:v>15.76</c:v>
                </c:pt>
                <c:pt idx="10">
                  <c:v>11.29</c:v>
                </c:pt>
                <c:pt idx="11">
                  <c:v>9.0399999999999991</c:v>
                </c:pt>
                <c:pt idx="12">
                  <c:v>13.51</c:v>
                </c:pt>
                <c:pt idx="13">
                  <c:v>9.6300000000000008</c:v>
                </c:pt>
                <c:pt idx="14">
                  <c:v>9.7799999999999994</c:v>
                </c:pt>
                <c:pt idx="15">
                  <c:v>10.64</c:v>
                </c:pt>
              </c:numCache>
            </c:numRef>
          </c:val>
        </c:ser>
        <c:ser>
          <c:idx val="3"/>
          <c:order val="3"/>
          <c:tx>
            <c:strRef>
              <c:f>Sheet1!$E$1</c:f>
              <c:strCache>
                <c:ptCount val="1"/>
                <c:pt idx="0">
                  <c:v>Not Important</c:v>
                </c:pt>
              </c:strCache>
            </c:strRef>
          </c:tx>
          <c:spPr>
            <a:solidFill>
              <a:schemeClr val="accent4"/>
            </a:solidFill>
            <a:ln>
              <a:noFill/>
            </a:ln>
            <a:effectLst/>
          </c:spPr>
          <c:invertIfNegative val="0"/>
          <c:cat>
            <c:strRef>
              <c:f>Sheet1!$A$27:$A$42</c:f>
              <c:strCache>
                <c:ptCount val="16"/>
                <c:pt idx="0">
                  <c:v>Meals on Wheels</c:v>
                </c:pt>
                <c:pt idx="1">
                  <c:v>Library</c:v>
                </c:pt>
                <c:pt idx="2">
                  <c:v>Sports Facilities</c:v>
                </c:pt>
                <c:pt idx="3">
                  <c:v>Public Docks</c:v>
                </c:pt>
                <c:pt idx="4">
                  <c:v>Grocery/Other Delivery Service</c:v>
                </c:pt>
                <c:pt idx="5">
                  <c:v>Staffed Local Ambulance</c:v>
                </c:pt>
                <c:pt idx="6">
                  <c:v>Bus Service to Amherstview/Kingston</c:v>
                </c:pt>
                <c:pt idx="7">
                  <c:v>Permanent Farms Market</c:v>
                </c:pt>
                <c:pt idx="8">
                  <c:v>Walking Trails</c:v>
                </c:pt>
                <c:pt idx="9">
                  <c:v>Year Round Restaurant</c:v>
                </c:pt>
                <c:pt idx="10">
                  <c:v>Year Round Coffee Shop</c:v>
                </c:pt>
                <c:pt idx="11">
                  <c:v>Paved Roads</c:v>
                </c:pt>
                <c:pt idx="12">
                  <c:v>Public Washrooms</c:v>
                </c:pt>
                <c:pt idx="13">
                  <c:v>Annual Ferry Pass</c:v>
                </c:pt>
                <c:pt idx="14">
                  <c:v>Medical/Dental/Health Center</c:v>
                </c:pt>
                <c:pt idx="15">
                  <c:v>High Speed Internet</c:v>
                </c:pt>
              </c:strCache>
            </c:strRef>
          </c:cat>
          <c:val>
            <c:numRef>
              <c:f>Sheet1!$E$27:$E$42</c:f>
              <c:numCache>
                <c:formatCode>General</c:formatCode>
                <c:ptCount val="16"/>
                <c:pt idx="0">
                  <c:v>16.02</c:v>
                </c:pt>
                <c:pt idx="1">
                  <c:v>21.31</c:v>
                </c:pt>
                <c:pt idx="2">
                  <c:v>20.65</c:v>
                </c:pt>
                <c:pt idx="3">
                  <c:v>21.2</c:v>
                </c:pt>
                <c:pt idx="4">
                  <c:v>16.3</c:v>
                </c:pt>
                <c:pt idx="5">
                  <c:v>16.850000000000001</c:v>
                </c:pt>
                <c:pt idx="6">
                  <c:v>16.93</c:v>
                </c:pt>
                <c:pt idx="7">
                  <c:v>14.84</c:v>
                </c:pt>
                <c:pt idx="8">
                  <c:v>18.579999999999998</c:v>
                </c:pt>
                <c:pt idx="9">
                  <c:v>17.39</c:v>
                </c:pt>
                <c:pt idx="10">
                  <c:v>21.51</c:v>
                </c:pt>
                <c:pt idx="11">
                  <c:v>17.55</c:v>
                </c:pt>
                <c:pt idx="12">
                  <c:v>12.43</c:v>
                </c:pt>
                <c:pt idx="13">
                  <c:v>9.6300000000000008</c:v>
                </c:pt>
                <c:pt idx="14">
                  <c:v>8.15</c:v>
                </c:pt>
                <c:pt idx="15">
                  <c:v>3.19</c:v>
                </c:pt>
              </c:numCache>
            </c:numRef>
          </c:val>
        </c:ser>
        <c:dLbls>
          <c:showLegendKey val="0"/>
          <c:showVal val="0"/>
          <c:showCatName val="0"/>
          <c:showSerName val="0"/>
          <c:showPercent val="0"/>
          <c:showBubbleSize val="0"/>
        </c:dLbls>
        <c:gapWidth val="150"/>
        <c:overlap val="100"/>
        <c:axId val="280322808"/>
        <c:axId val="280324376"/>
      </c:barChart>
      <c:catAx>
        <c:axId val="280322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0324376"/>
        <c:crosses val="autoZero"/>
        <c:auto val="1"/>
        <c:lblAlgn val="ctr"/>
        <c:lblOffset val="100"/>
        <c:noMultiLvlLbl val="0"/>
      </c:catAx>
      <c:valAx>
        <c:axId val="2803243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03228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Need This</c:v>
                </c:pt>
              </c:strCache>
            </c:strRef>
          </c:tx>
          <c:spPr>
            <a:solidFill>
              <a:schemeClr val="accent1"/>
            </a:solidFill>
            <a:ln>
              <a:noFill/>
            </a:ln>
            <a:effectLst/>
          </c:spPr>
          <c:invertIfNegative val="0"/>
          <c:cat>
            <c:strRef>
              <c:f>Sheet1!$A$27:$A$42</c:f>
              <c:strCache>
                <c:ptCount val="16"/>
                <c:pt idx="0">
                  <c:v>ATM</c:v>
                </c:pt>
                <c:pt idx="1">
                  <c:v>Gas Station</c:v>
                </c:pt>
                <c:pt idx="2">
                  <c:v>More Frequent Ferry Service</c:v>
                </c:pt>
                <c:pt idx="3">
                  <c:v>Pet Boarding/Grooming</c:v>
                </c:pt>
                <c:pt idx="4">
                  <c:v>Taxi/Uber/Lyft or Public Transport</c:v>
                </c:pt>
                <c:pt idx="5">
                  <c:v>Pharmacy</c:v>
                </c:pt>
                <c:pt idx="6">
                  <c:v>Community Pool/Splash Pad</c:v>
                </c:pt>
                <c:pt idx="7">
                  <c:v>Tourist Accommodations</c:v>
                </c:pt>
                <c:pt idx="8">
                  <c:v>Garbage Pick Up</c:v>
                </c:pt>
                <c:pt idx="9">
                  <c:v>Increased Law Enforcement</c:v>
                </c:pt>
                <c:pt idx="10">
                  <c:v>Tourist Info Center</c:v>
                </c:pt>
                <c:pt idx="11">
                  <c:v>More Sidewalks</c:v>
                </c:pt>
                <c:pt idx="12">
                  <c:v>Dog Park</c:v>
                </c:pt>
                <c:pt idx="13">
                  <c:v>Campground</c:v>
                </c:pt>
                <c:pt idx="14">
                  <c:v>Lottery Tickets Sales</c:v>
                </c:pt>
                <c:pt idx="15">
                  <c:v>Car Wash</c:v>
                </c:pt>
              </c:strCache>
            </c:strRef>
          </c:cat>
          <c:val>
            <c:numRef>
              <c:f>Sheet1!$B$27:$B$42</c:f>
              <c:numCache>
                <c:formatCode>General</c:formatCode>
                <c:ptCount val="16"/>
                <c:pt idx="0">
                  <c:v>9.34</c:v>
                </c:pt>
                <c:pt idx="1">
                  <c:v>9.24</c:v>
                </c:pt>
                <c:pt idx="2">
                  <c:v>13.74</c:v>
                </c:pt>
                <c:pt idx="3">
                  <c:v>2.75</c:v>
                </c:pt>
                <c:pt idx="4">
                  <c:v>4.92</c:v>
                </c:pt>
                <c:pt idx="5">
                  <c:v>3.85</c:v>
                </c:pt>
                <c:pt idx="6">
                  <c:v>4.37</c:v>
                </c:pt>
                <c:pt idx="7">
                  <c:v>4.47</c:v>
                </c:pt>
                <c:pt idx="8">
                  <c:v>11.89</c:v>
                </c:pt>
                <c:pt idx="9">
                  <c:v>7.1</c:v>
                </c:pt>
                <c:pt idx="10">
                  <c:v>5.52</c:v>
                </c:pt>
                <c:pt idx="11">
                  <c:v>6.63</c:v>
                </c:pt>
                <c:pt idx="12">
                  <c:v>1.0900000000000001</c:v>
                </c:pt>
                <c:pt idx="13">
                  <c:v>0.55000000000000004</c:v>
                </c:pt>
                <c:pt idx="14">
                  <c:v>1.1100000000000001</c:v>
                </c:pt>
                <c:pt idx="15">
                  <c:v>3.3</c:v>
                </c:pt>
              </c:numCache>
            </c:numRef>
          </c:val>
        </c:ser>
        <c:ser>
          <c:idx val="1"/>
          <c:order val="1"/>
          <c:tx>
            <c:strRef>
              <c:f>Sheet1!$C$1</c:f>
              <c:strCache>
                <c:ptCount val="1"/>
                <c:pt idx="0">
                  <c:v>Good Idea</c:v>
                </c:pt>
              </c:strCache>
            </c:strRef>
          </c:tx>
          <c:spPr>
            <a:solidFill>
              <a:schemeClr val="accent2"/>
            </a:solidFill>
            <a:ln>
              <a:noFill/>
            </a:ln>
            <a:effectLst/>
          </c:spPr>
          <c:invertIfNegative val="0"/>
          <c:cat>
            <c:strRef>
              <c:f>Sheet1!$A$27:$A$42</c:f>
              <c:strCache>
                <c:ptCount val="16"/>
                <c:pt idx="0">
                  <c:v>ATM</c:v>
                </c:pt>
                <c:pt idx="1">
                  <c:v>Gas Station</c:v>
                </c:pt>
                <c:pt idx="2">
                  <c:v>More Frequent Ferry Service</c:v>
                </c:pt>
                <c:pt idx="3">
                  <c:v>Pet Boarding/Grooming</c:v>
                </c:pt>
                <c:pt idx="4">
                  <c:v>Taxi/Uber/Lyft or Public Transport</c:v>
                </c:pt>
                <c:pt idx="5">
                  <c:v>Pharmacy</c:v>
                </c:pt>
                <c:pt idx="6">
                  <c:v>Community Pool/Splash Pad</c:v>
                </c:pt>
                <c:pt idx="7">
                  <c:v>Tourist Accommodations</c:v>
                </c:pt>
                <c:pt idx="8">
                  <c:v>Garbage Pick Up</c:v>
                </c:pt>
                <c:pt idx="9">
                  <c:v>Increased Law Enforcement</c:v>
                </c:pt>
                <c:pt idx="10">
                  <c:v>Tourist Info Center</c:v>
                </c:pt>
                <c:pt idx="11">
                  <c:v>More Sidewalks</c:v>
                </c:pt>
                <c:pt idx="12">
                  <c:v>Dog Park</c:v>
                </c:pt>
                <c:pt idx="13">
                  <c:v>Campground</c:v>
                </c:pt>
                <c:pt idx="14">
                  <c:v>Lottery Tickets Sales</c:v>
                </c:pt>
                <c:pt idx="15">
                  <c:v>Car Wash</c:v>
                </c:pt>
              </c:strCache>
            </c:strRef>
          </c:cat>
          <c:val>
            <c:numRef>
              <c:f>Sheet1!$C$27:$C$42</c:f>
              <c:numCache>
                <c:formatCode>General</c:formatCode>
                <c:ptCount val="16"/>
                <c:pt idx="0">
                  <c:v>34.07</c:v>
                </c:pt>
                <c:pt idx="1">
                  <c:v>32.07</c:v>
                </c:pt>
                <c:pt idx="2">
                  <c:v>24.18</c:v>
                </c:pt>
                <c:pt idx="3">
                  <c:v>23.63</c:v>
                </c:pt>
                <c:pt idx="4">
                  <c:v>24.04</c:v>
                </c:pt>
                <c:pt idx="5">
                  <c:v>31.32</c:v>
                </c:pt>
                <c:pt idx="6">
                  <c:v>22.4</c:v>
                </c:pt>
                <c:pt idx="7">
                  <c:v>21.23</c:v>
                </c:pt>
                <c:pt idx="8">
                  <c:v>20</c:v>
                </c:pt>
                <c:pt idx="9">
                  <c:v>14.21</c:v>
                </c:pt>
                <c:pt idx="10">
                  <c:v>21.55</c:v>
                </c:pt>
                <c:pt idx="11">
                  <c:v>13.81</c:v>
                </c:pt>
                <c:pt idx="12">
                  <c:v>13.66</c:v>
                </c:pt>
                <c:pt idx="13">
                  <c:v>11.54</c:v>
                </c:pt>
                <c:pt idx="14">
                  <c:v>8.89</c:v>
                </c:pt>
                <c:pt idx="15">
                  <c:v>10.44</c:v>
                </c:pt>
              </c:numCache>
            </c:numRef>
          </c:val>
        </c:ser>
        <c:ser>
          <c:idx val="2"/>
          <c:order val="2"/>
          <c:tx>
            <c:strRef>
              <c:f>Sheet1!$D$1</c:f>
              <c:strCache>
                <c:ptCount val="1"/>
                <c:pt idx="0">
                  <c:v>No Opinion</c:v>
                </c:pt>
              </c:strCache>
            </c:strRef>
          </c:tx>
          <c:spPr>
            <a:solidFill>
              <a:schemeClr val="accent3"/>
            </a:solidFill>
            <a:ln>
              <a:noFill/>
            </a:ln>
            <a:effectLst/>
          </c:spPr>
          <c:invertIfNegative val="0"/>
          <c:cat>
            <c:strRef>
              <c:f>Sheet1!$A$27:$A$42</c:f>
              <c:strCache>
                <c:ptCount val="16"/>
                <c:pt idx="0">
                  <c:v>ATM</c:v>
                </c:pt>
                <c:pt idx="1">
                  <c:v>Gas Station</c:v>
                </c:pt>
                <c:pt idx="2">
                  <c:v>More Frequent Ferry Service</c:v>
                </c:pt>
                <c:pt idx="3">
                  <c:v>Pet Boarding/Grooming</c:v>
                </c:pt>
                <c:pt idx="4">
                  <c:v>Taxi/Uber/Lyft or Public Transport</c:v>
                </c:pt>
                <c:pt idx="5">
                  <c:v>Pharmacy</c:v>
                </c:pt>
                <c:pt idx="6">
                  <c:v>Community Pool/Splash Pad</c:v>
                </c:pt>
                <c:pt idx="7">
                  <c:v>Tourist Accommodations</c:v>
                </c:pt>
                <c:pt idx="8">
                  <c:v>Garbage Pick Up</c:v>
                </c:pt>
                <c:pt idx="9">
                  <c:v>Increased Law Enforcement</c:v>
                </c:pt>
                <c:pt idx="10">
                  <c:v>Tourist Info Center</c:v>
                </c:pt>
                <c:pt idx="11">
                  <c:v>More Sidewalks</c:v>
                </c:pt>
                <c:pt idx="12">
                  <c:v>Dog Park</c:v>
                </c:pt>
                <c:pt idx="13">
                  <c:v>Campground</c:v>
                </c:pt>
                <c:pt idx="14">
                  <c:v>Lottery Tickets Sales</c:v>
                </c:pt>
                <c:pt idx="15">
                  <c:v>Car Wash</c:v>
                </c:pt>
              </c:strCache>
            </c:strRef>
          </c:cat>
          <c:val>
            <c:numRef>
              <c:f>Sheet1!$D$27:$D$42</c:f>
              <c:numCache>
                <c:formatCode>General</c:formatCode>
                <c:ptCount val="16"/>
                <c:pt idx="0">
                  <c:v>16.48</c:v>
                </c:pt>
                <c:pt idx="1">
                  <c:v>18.48</c:v>
                </c:pt>
                <c:pt idx="2">
                  <c:v>18.13</c:v>
                </c:pt>
                <c:pt idx="3">
                  <c:v>28.57</c:v>
                </c:pt>
                <c:pt idx="4">
                  <c:v>25.14</c:v>
                </c:pt>
                <c:pt idx="5">
                  <c:v>18.68</c:v>
                </c:pt>
                <c:pt idx="6">
                  <c:v>24.59</c:v>
                </c:pt>
                <c:pt idx="7">
                  <c:v>23.46</c:v>
                </c:pt>
                <c:pt idx="8">
                  <c:v>16.760000000000002</c:v>
                </c:pt>
                <c:pt idx="9">
                  <c:v>26.78</c:v>
                </c:pt>
                <c:pt idx="10">
                  <c:v>20.440000000000001</c:v>
                </c:pt>
                <c:pt idx="11">
                  <c:v>24.86</c:v>
                </c:pt>
                <c:pt idx="12">
                  <c:v>24.04</c:v>
                </c:pt>
                <c:pt idx="13">
                  <c:v>18.68</c:v>
                </c:pt>
                <c:pt idx="14">
                  <c:v>16.11</c:v>
                </c:pt>
                <c:pt idx="15">
                  <c:v>9.89</c:v>
                </c:pt>
              </c:numCache>
            </c:numRef>
          </c:val>
        </c:ser>
        <c:ser>
          <c:idx val="3"/>
          <c:order val="3"/>
          <c:tx>
            <c:strRef>
              <c:f>Sheet1!$E$1</c:f>
              <c:strCache>
                <c:ptCount val="1"/>
                <c:pt idx="0">
                  <c:v>Not Important</c:v>
                </c:pt>
              </c:strCache>
            </c:strRef>
          </c:tx>
          <c:spPr>
            <a:solidFill>
              <a:schemeClr val="accent4"/>
            </a:solidFill>
            <a:ln>
              <a:noFill/>
            </a:ln>
            <a:effectLst/>
          </c:spPr>
          <c:invertIfNegative val="0"/>
          <c:cat>
            <c:strRef>
              <c:f>Sheet1!$A$27:$A$42</c:f>
              <c:strCache>
                <c:ptCount val="16"/>
                <c:pt idx="0">
                  <c:v>ATM</c:v>
                </c:pt>
                <c:pt idx="1">
                  <c:v>Gas Station</c:v>
                </c:pt>
                <c:pt idx="2">
                  <c:v>More Frequent Ferry Service</c:v>
                </c:pt>
                <c:pt idx="3">
                  <c:v>Pet Boarding/Grooming</c:v>
                </c:pt>
                <c:pt idx="4">
                  <c:v>Taxi/Uber/Lyft or Public Transport</c:v>
                </c:pt>
                <c:pt idx="5">
                  <c:v>Pharmacy</c:v>
                </c:pt>
                <c:pt idx="6">
                  <c:v>Community Pool/Splash Pad</c:v>
                </c:pt>
                <c:pt idx="7">
                  <c:v>Tourist Accommodations</c:v>
                </c:pt>
                <c:pt idx="8">
                  <c:v>Garbage Pick Up</c:v>
                </c:pt>
                <c:pt idx="9">
                  <c:v>Increased Law Enforcement</c:v>
                </c:pt>
                <c:pt idx="10">
                  <c:v>Tourist Info Center</c:v>
                </c:pt>
                <c:pt idx="11">
                  <c:v>More Sidewalks</c:v>
                </c:pt>
                <c:pt idx="12">
                  <c:v>Dog Park</c:v>
                </c:pt>
                <c:pt idx="13">
                  <c:v>Campground</c:v>
                </c:pt>
                <c:pt idx="14">
                  <c:v>Lottery Tickets Sales</c:v>
                </c:pt>
                <c:pt idx="15">
                  <c:v>Car Wash</c:v>
                </c:pt>
              </c:strCache>
            </c:strRef>
          </c:cat>
          <c:val>
            <c:numRef>
              <c:f>Sheet1!$E$27:$E$42</c:f>
              <c:numCache>
                <c:formatCode>General</c:formatCode>
                <c:ptCount val="16"/>
                <c:pt idx="0">
                  <c:v>40.11</c:v>
                </c:pt>
                <c:pt idx="1">
                  <c:v>40.22</c:v>
                </c:pt>
                <c:pt idx="2">
                  <c:v>43.96</c:v>
                </c:pt>
                <c:pt idx="3">
                  <c:v>45.05</c:v>
                </c:pt>
                <c:pt idx="4">
                  <c:v>45.9</c:v>
                </c:pt>
                <c:pt idx="5">
                  <c:v>46.15</c:v>
                </c:pt>
                <c:pt idx="6">
                  <c:v>48.63</c:v>
                </c:pt>
                <c:pt idx="7">
                  <c:v>50.84</c:v>
                </c:pt>
                <c:pt idx="8">
                  <c:v>51.35</c:v>
                </c:pt>
                <c:pt idx="9">
                  <c:v>51.91</c:v>
                </c:pt>
                <c:pt idx="10">
                  <c:v>52.49</c:v>
                </c:pt>
                <c:pt idx="11">
                  <c:v>54.7</c:v>
                </c:pt>
                <c:pt idx="12">
                  <c:v>61.2</c:v>
                </c:pt>
                <c:pt idx="13">
                  <c:v>69.23</c:v>
                </c:pt>
                <c:pt idx="14">
                  <c:v>73.89</c:v>
                </c:pt>
                <c:pt idx="15">
                  <c:v>76.37</c:v>
                </c:pt>
              </c:numCache>
            </c:numRef>
          </c:val>
        </c:ser>
        <c:dLbls>
          <c:showLegendKey val="0"/>
          <c:showVal val="0"/>
          <c:showCatName val="0"/>
          <c:showSerName val="0"/>
          <c:showPercent val="0"/>
          <c:showBubbleSize val="0"/>
        </c:dLbls>
        <c:gapWidth val="150"/>
        <c:overlap val="100"/>
        <c:axId val="442769408"/>
        <c:axId val="442767840"/>
      </c:barChart>
      <c:catAx>
        <c:axId val="4427694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2767840"/>
        <c:crosses val="autoZero"/>
        <c:auto val="1"/>
        <c:lblAlgn val="ctr"/>
        <c:lblOffset val="100"/>
        <c:noMultiLvlLbl val="0"/>
      </c:catAx>
      <c:valAx>
        <c:axId val="4427678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27694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Daily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Visit the AI Community Center</c:v>
                </c:pt>
                <c:pt idx="1">
                  <c:v>Make a purchase at the General Store</c:v>
                </c:pt>
                <c:pt idx="2">
                  <c:v>Make a purchase at the Weasel &amp; Easel</c:v>
                </c:pt>
              </c:strCache>
            </c:strRef>
          </c:cat>
          <c:val>
            <c:numRef>
              <c:f>Sheet1!$B$2:$B$4</c:f>
              <c:numCache>
                <c:formatCode>General</c:formatCode>
                <c:ptCount val="3"/>
                <c:pt idx="0">
                  <c:v>0</c:v>
                </c:pt>
                <c:pt idx="1">
                  <c:v>2.66</c:v>
                </c:pt>
                <c:pt idx="2">
                  <c:v>0</c:v>
                </c:pt>
              </c:numCache>
            </c:numRef>
          </c:val>
        </c:ser>
        <c:ser>
          <c:idx val="1"/>
          <c:order val="1"/>
          <c:tx>
            <c:strRef>
              <c:f>Sheet1!$C$1</c:f>
              <c:strCache>
                <c:ptCount val="1"/>
                <c:pt idx="0">
                  <c:v>Weekly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Visit the AI Community Center</c:v>
                </c:pt>
                <c:pt idx="1">
                  <c:v>Make a purchase at the General Store</c:v>
                </c:pt>
                <c:pt idx="2">
                  <c:v>Make a purchase at the Weasel &amp; Easel</c:v>
                </c:pt>
              </c:strCache>
            </c:strRef>
          </c:cat>
          <c:val>
            <c:numRef>
              <c:f>Sheet1!$C$2:$C$4</c:f>
              <c:numCache>
                <c:formatCode>General</c:formatCode>
                <c:ptCount val="3"/>
                <c:pt idx="0">
                  <c:v>13.44</c:v>
                </c:pt>
                <c:pt idx="1">
                  <c:v>37.229999999999997</c:v>
                </c:pt>
                <c:pt idx="2">
                  <c:v>1.6</c:v>
                </c:pt>
              </c:numCache>
            </c:numRef>
          </c:val>
        </c:ser>
        <c:ser>
          <c:idx val="2"/>
          <c:order val="2"/>
          <c:tx>
            <c:strRef>
              <c:f>Sheet1!$D$1</c:f>
              <c:strCache>
                <c:ptCount val="1"/>
                <c:pt idx="0">
                  <c:v>Monthly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Visit the AI Community Center</c:v>
                </c:pt>
                <c:pt idx="1">
                  <c:v>Make a purchase at the General Store</c:v>
                </c:pt>
                <c:pt idx="2">
                  <c:v>Make a purchase at the Weasel &amp; Easel</c:v>
                </c:pt>
              </c:strCache>
            </c:strRef>
          </c:cat>
          <c:val>
            <c:numRef>
              <c:f>Sheet1!$D$2:$D$4</c:f>
              <c:numCache>
                <c:formatCode>General</c:formatCode>
                <c:ptCount val="3"/>
                <c:pt idx="0">
                  <c:v>7.53</c:v>
                </c:pt>
                <c:pt idx="1">
                  <c:v>31.38</c:v>
                </c:pt>
                <c:pt idx="2">
                  <c:v>17.02</c:v>
                </c:pt>
              </c:numCache>
            </c:numRef>
          </c:val>
        </c:ser>
        <c:ser>
          <c:idx val="3"/>
          <c:order val="3"/>
          <c:tx>
            <c:strRef>
              <c:f>Sheet1!$E$1</c:f>
              <c:strCache>
                <c:ptCount val="1"/>
                <c:pt idx="0">
                  <c:v>Rarely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Visit the AI Community Center</c:v>
                </c:pt>
                <c:pt idx="1">
                  <c:v>Make a purchase at the General Store</c:v>
                </c:pt>
                <c:pt idx="2">
                  <c:v>Make a purchase at the Weasel &amp; Easel</c:v>
                </c:pt>
              </c:strCache>
            </c:strRef>
          </c:cat>
          <c:val>
            <c:numRef>
              <c:f>Sheet1!$E$2:$E$4</c:f>
              <c:numCache>
                <c:formatCode>General</c:formatCode>
                <c:ptCount val="3"/>
                <c:pt idx="0">
                  <c:v>56.45</c:v>
                </c:pt>
                <c:pt idx="1">
                  <c:v>23.94</c:v>
                </c:pt>
                <c:pt idx="2">
                  <c:v>52.66</c:v>
                </c:pt>
              </c:numCache>
            </c:numRef>
          </c:val>
        </c:ser>
        <c:ser>
          <c:idx val="4"/>
          <c:order val="4"/>
          <c:tx>
            <c:strRef>
              <c:f>Sheet1!$F$1</c:f>
              <c:strCache>
                <c:ptCount val="1"/>
                <c:pt idx="0">
                  <c:v>Never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Visit the AI Community Center</c:v>
                </c:pt>
                <c:pt idx="1">
                  <c:v>Make a purchase at the General Store</c:v>
                </c:pt>
                <c:pt idx="2">
                  <c:v>Make a purchase at the Weasel &amp; Easel</c:v>
                </c:pt>
              </c:strCache>
            </c:strRef>
          </c:cat>
          <c:val>
            <c:numRef>
              <c:f>Sheet1!$F$2:$F$4</c:f>
              <c:numCache>
                <c:formatCode>General</c:formatCode>
                <c:ptCount val="3"/>
                <c:pt idx="0">
                  <c:v>22.58</c:v>
                </c:pt>
                <c:pt idx="1">
                  <c:v>4.79</c:v>
                </c:pt>
                <c:pt idx="2">
                  <c:v>28.72</c:v>
                </c:pt>
              </c:numCache>
            </c:numRef>
          </c:val>
        </c:ser>
        <c:dLbls>
          <c:dLblPos val="outEnd"/>
          <c:showLegendKey val="0"/>
          <c:showVal val="1"/>
          <c:showCatName val="0"/>
          <c:showSerName val="0"/>
          <c:showPercent val="0"/>
          <c:showBubbleSize val="0"/>
        </c:dLbls>
        <c:gapWidth val="219"/>
        <c:overlap val="-27"/>
        <c:axId val="447585776"/>
        <c:axId val="447586168"/>
      </c:barChart>
      <c:catAx>
        <c:axId val="44758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586168"/>
        <c:crosses val="autoZero"/>
        <c:auto val="1"/>
        <c:lblAlgn val="ctr"/>
        <c:lblOffset val="100"/>
        <c:noMultiLvlLbl val="0"/>
      </c:catAx>
      <c:valAx>
        <c:axId val="447586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dirty="0" smtClean="0"/>
                  <a:t>Percentage of Respondents</a:t>
                </a:r>
                <a:endParaRPr lang="en-CA" dirty="0"/>
              </a:p>
            </c:rich>
          </c:tx>
          <c:layout>
            <c:manualLayout>
              <c:xMode val="edge"/>
              <c:yMode val="edge"/>
              <c:x val="8.4710452558366834E-3"/>
              <c:y val="0.2225965898305303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5857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806530339728559E-2"/>
          <c:y val="3.5914010816902757E-2"/>
          <c:w val="0.9057665516474207"/>
          <c:h val="0.72941035607898075"/>
        </c:manualLayout>
      </c:layout>
      <c:barChart>
        <c:barDir val="col"/>
        <c:grouping val="clustered"/>
        <c:varyColors val="0"/>
        <c:ser>
          <c:idx val="0"/>
          <c:order val="0"/>
          <c:tx>
            <c:strRef>
              <c:f>Sheet1!$B$1</c:f>
              <c:strCache>
                <c:ptCount val="1"/>
                <c:pt idx="0">
                  <c:v>Pre-Covid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Neilson Store &amp; Museum</c:v>
                </c:pt>
                <c:pt idx="1">
                  <c:v>Owl Woods</c:v>
                </c:pt>
                <c:pt idx="2">
                  <c:v>Art Gallery or Show</c:v>
                </c:pt>
                <c:pt idx="3">
                  <c:v>Waterside Concert</c:v>
                </c:pt>
              </c:strCache>
            </c:strRef>
          </c:cat>
          <c:val>
            <c:numRef>
              <c:f>Sheet1!$B$2:$B$5</c:f>
              <c:numCache>
                <c:formatCode>General</c:formatCode>
                <c:ptCount val="4"/>
                <c:pt idx="0">
                  <c:v>72.790000000000006</c:v>
                </c:pt>
                <c:pt idx="1">
                  <c:v>67.42</c:v>
                </c:pt>
                <c:pt idx="2">
                  <c:v>66.099999999999994</c:v>
                </c:pt>
                <c:pt idx="3">
                  <c:v>64.040000000000006</c:v>
                </c:pt>
              </c:numCache>
            </c:numRef>
          </c:val>
        </c:ser>
        <c:ser>
          <c:idx val="1"/>
          <c:order val="1"/>
          <c:tx>
            <c:strRef>
              <c:f>Sheet1!$C$1</c:f>
              <c:strCache>
                <c:ptCount val="1"/>
                <c:pt idx="0">
                  <c:v>During Covid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Neilson Store &amp; Museum</c:v>
                </c:pt>
                <c:pt idx="1">
                  <c:v>Owl Woods</c:v>
                </c:pt>
                <c:pt idx="2">
                  <c:v>Art Gallery or Show</c:v>
                </c:pt>
                <c:pt idx="3">
                  <c:v>Waterside Concert</c:v>
                </c:pt>
              </c:strCache>
            </c:strRef>
          </c:cat>
          <c:val>
            <c:numRef>
              <c:f>Sheet1!$C$2:$C$5</c:f>
              <c:numCache>
                <c:formatCode>General</c:formatCode>
                <c:ptCount val="4"/>
                <c:pt idx="0">
                  <c:v>20.41</c:v>
                </c:pt>
                <c:pt idx="1">
                  <c:v>40.909999999999997</c:v>
                </c:pt>
                <c:pt idx="2">
                  <c:v>27.12</c:v>
                </c:pt>
                <c:pt idx="3">
                  <c:v>23.6</c:v>
                </c:pt>
              </c:numCache>
            </c:numRef>
          </c:val>
        </c:ser>
        <c:ser>
          <c:idx val="2"/>
          <c:order val="2"/>
          <c:tx>
            <c:strRef>
              <c:f>Sheet1!$D$1</c:f>
              <c:strCache>
                <c:ptCount val="1"/>
                <c:pt idx="0">
                  <c:v>Post Covid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Neilson Store &amp; Museum</c:v>
                </c:pt>
                <c:pt idx="1">
                  <c:v>Owl Woods</c:v>
                </c:pt>
                <c:pt idx="2">
                  <c:v>Art Gallery or Show</c:v>
                </c:pt>
                <c:pt idx="3">
                  <c:v>Waterside Concert</c:v>
                </c:pt>
              </c:strCache>
            </c:strRef>
          </c:cat>
          <c:val>
            <c:numRef>
              <c:f>Sheet1!$D$2:$D$5</c:f>
              <c:numCache>
                <c:formatCode>General</c:formatCode>
                <c:ptCount val="4"/>
                <c:pt idx="0">
                  <c:v>68.03</c:v>
                </c:pt>
                <c:pt idx="1">
                  <c:v>57.58</c:v>
                </c:pt>
                <c:pt idx="2">
                  <c:v>66.95</c:v>
                </c:pt>
                <c:pt idx="3">
                  <c:v>70.790000000000006</c:v>
                </c:pt>
              </c:numCache>
            </c:numRef>
          </c:val>
        </c:ser>
        <c:dLbls>
          <c:dLblPos val="outEnd"/>
          <c:showLegendKey val="0"/>
          <c:showVal val="1"/>
          <c:showCatName val="0"/>
          <c:showSerName val="0"/>
          <c:showPercent val="0"/>
          <c:showBubbleSize val="0"/>
        </c:dLbls>
        <c:gapWidth val="219"/>
        <c:overlap val="-27"/>
        <c:axId val="317845256"/>
        <c:axId val="317845648"/>
      </c:barChart>
      <c:catAx>
        <c:axId val="31784525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dirty="0" smtClean="0"/>
                  <a:t>169 responses</a:t>
                </a:r>
                <a:endParaRPr lang="en-CA"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7845648"/>
        <c:crosses val="autoZero"/>
        <c:auto val="1"/>
        <c:lblAlgn val="ctr"/>
        <c:lblOffset val="100"/>
        <c:noMultiLvlLbl val="0"/>
      </c:catAx>
      <c:valAx>
        <c:axId val="317845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dirty="0" smtClean="0"/>
                  <a:t>Percentage of Respondents</a:t>
                </a:r>
                <a:endParaRPr lang="en-CA" dirty="0"/>
              </a:p>
            </c:rich>
          </c:tx>
          <c:layout>
            <c:manualLayout>
              <c:xMode val="edge"/>
              <c:yMode val="edge"/>
              <c:x val="7.246376811594203E-3"/>
              <c:y val="0.17701474810736376"/>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78452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Permanent(130)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 Both clinics and seminars</c:v>
                </c:pt>
                <c:pt idx="1">
                  <c:v>Yes, Clinic only</c:v>
                </c:pt>
                <c:pt idx="2">
                  <c:v>Yes, Seminar only</c:v>
                </c:pt>
                <c:pt idx="3">
                  <c:v>No</c:v>
                </c:pt>
              </c:strCache>
            </c:strRef>
          </c:cat>
          <c:val>
            <c:numRef>
              <c:f>Sheet1!$B$2:$B$5</c:f>
              <c:numCache>
                <c:formatCode>General</c:formatCode>
                <c:ptCount val="4"/>
                <c:pt idx="0">
                  <c:v>13.85</c:v>
                </c:pt>
                <c:pt idx="1">
                  <c:v>30.77</c:v>
                </c:pt>
                <c:pt idx="2">
                  <c:v>6.92</c:v>
                </c:pt>
                <c:pt idx="3">
                  <c:v>48.46</c:v>
                </c:pt>
              </c:numCache>
            </c:numRef>
          </c:val>
        </c:ser>
        <c:ser>
          <c:idx val="1"/>
          <c:order val="1"/>
          <c:tx>
            <c:strRef>
              <c:f>Sheet1!$C$1</c:f>
              <c:strCache>
                <c:ptCount val="1"/>
                <c:pt idx="0">
                  <c:v>Seasonal(55)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 Both clinics and seminars</c:v>
                </c:pt>
                <c:pt idx="1">
                  <c:v>Yes, Clinic only</c:v>
                </c:pt>
                <c:pt idx="2">
                  <c:v>Yes, Seminar only</c:v>
                </c:pt>
                <c:pt idx="3">
                  <c:v>No</c:v>
                </c:pt>
              </c:strCache>
            </c:strRef>
          </c:cat>
          <c:val>
            <c:numRef>
              <c:f>Sheet1!$C$2:$C$5</c:f>
              <c:numCache>
                <c:formatCode>General</c:formatCode>
                <c:ptCount val="4"/>
                <c:pt idx="0">
                  <c:v>1.82</c:v>
                </c:pt>
                <c:pt idx="1">
                  <c:v>1.82</c:v>
                </c:pt>
                <c:pt idx="2">
                  <c:v>7.27</c:v>
                </c:pt>
                <c:pt idx="3">
                  <c:v>89.09</c:v>
                </c:pt>
              </c:numCache>
            </c:numRef>
          </c:val>
        </c:ser>
        <c:ser>
          <c:idx val="2"/>
          <c:order val="2"/>
          <c:tx>
            <c:strRef>
              <c:f>Sheet1!$D$1</c:f>
              <c:strCache>
                <c:ptCount val="1"/>
                <c:pt idx="0">
                  <c:v>Combined(188)</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 Both clinics and seminars</c:v>
                </c:pt>
                <c:pt idx="1">
                  <c:v>Yes, Clinic only</c:v>
                </c:pt>
                <c:pt idx="2">
                  <c:v>Yes, Seminar only</c:v>
                </c:pt>
                <c:pt idx="3">
                  <c:v>No</c:v>
                </c:pt>
              </c:strCache>
            </c:strRef>
          </c:cat>
          <c:val>
            <c:numRef>
              <c:f>Sheet1!$D$2:$D$5</c:f>
              <c:numCache>
                <c:formatCode>General</c:formatCode>
                <c:ptCount val="4"/>
                <c:pt idx="0">
                  <c:v>10.11</c:v>
                </c:pt>
                <c:pt idx="1">
                  <c:v>21.81</c:v>
                </c:pt>
                <c:pt idx="2">
                  <c:v>6.91</c:v>
                </c:pt>
                <c:pt idx="3">
                  <c:v>61.17</c:v>
                </c:pt>
              </c:numCache>
            </c:numRef>
          </c:val>
        </c:ser>
        <c:dLbls>
          <c:dLblPos val="outEnd"/>
          <c:showLegendKey val="0"/>
          <c:showVal val="1"/>
          <c:showCatName val="0"/>
          <c:showSerName val="0"/>
          <c:showPercent val="0"/>
          <c:showBubbleSize val="0"/>
        </c:dLbls>
        <c:gapWidth val="219"/>
        <c:overlap val="-27"/>
        <c:axId val="443833080"/>
        <c:axId val="443833864"/>
      </c:barChart>
      <c:catAx>
        <c:axId val="443833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3833864"/>
        <c:crosses val="autoZero"/>
        <c:auto val="1"/>
        <c:lblAlgn val="ctr"/>
        <c:lblOffset val="100"/>
        <c:noMultiLvlLbl val="0"/>
      </c:catAx>
      <c:valAx>
        <c:axId val="443833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dirty="0" smtClean="0"/>
                  <a:t>Percentage of Respondents</a:t>
                </a:r>
                <a:endParaRPr lang="en-CA" dirty="0"/>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38330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Permanent(130)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Yes, a meal</c:v>
                </c:pt>
                <c:pt idx="1">
                  <c:v>Yes, but not a meal</c:v>
                </c:pt>
                <c:pt idx="2">
                  <c:v>No</c:v>
                </c:pt>
              </c:strCache>
            </c:strRef>
          </c:cat>
          <c:val>
            <c:numRef>
              <c:f>Sheet1!$B$2:$B$4</c:f>
              <c:numCache>
                <c:formatCode>General</c:formatCode>
                <c:ptCount val="3"/>
                <c:pt idx="0">
                  <c:v>73.08</c:v>
                </c:pt>
                <c:pt idx="1">
                  <c:v>10.77</c:v>
                </c:pt>
                <c:pt idx="2">
                  <c:v>16.149999999999999</c:v>
                </c:pt>
              </c:numCache>
            </c:numRef>
          </c:val>
        </c:ser>
        <c:ser>
          <c:idx val="1"/>
          <c:order val="1"/>
          <c:tx>
            <c:strRef>
              <c:f>Sheet1!$C$1</c:f>
              <c:strCache>
                <c:ptCount val="1"/>
                <c:pt idx="0">
                  <c:v>Seasonal(55)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Yes, a meal</c:v>
                </c:pt>
                <c:pt idx="1">
                  <c:v>Yes, but not a meal</c:v>
                </c:pt>
                <c:pt idx="2">
                  <c:v>No</c:v>
                </c:pt>
              </c:strCache>
            </c:strRef>
          </c:cat>
          <c:val>
            <c:numRef>
              <c:f>Sheet1!$C$2:$C$4</c:f>
              <c:numCache>
                <c:formatCode>General</c:formatCode>
                <c:ptCount val="3"/>
                <c:pt idx="0">
                  <c:v>78.180000000000007</c:v>
                </c:pt>
                <c:pt idx="1">
                  <c:v>5.45</c:v>
                </c:pt>
                <c:pt idx="2">
                  <c:v>16.36</c:v>
                </c:pt>
              </c:numCache>
            </c:numRef>
          </c:val>
        </c:ser>
        <c:ser>
          <c:idx val="2"/>
          <c:order val="2"/>
          <c:tx>
            <c:strRef>
              <c:f>Sheet1!$D$1</c:f>
              <c:strCache>
                <c:ptCount val="1"/>
                <c:pt idx="0">
                  <c:v>Combined(188)</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Yes, a meal</c:v>
                </c:pt>
                <c:pt idx="1">
                  <c:v>Yes, but not a meal</c:v>
                </c:pt>
                <c:pt idx="2">
                  <c:v>No</c:v>
                </c:pt>
              </c:strCache>
            </c:strRef>
          </c:cat>
          <c:val>
            <c:numRef>
              <c:f>Sheet1!$D$2:$D$4</c:f>
              <c:numCache>
                <c:formatCode>General</c:formatCode>
                <c:ptCount val="3"/>
                <c:pt idx="0">
                  <c:v>73.94</c:v>
                </c:pt>
                <c:pt idx="1">
                  <c:v>9.0399999999999991</c:v>
                </c:pt>
                <c:pt idx="2">
                  <c:v>17.02</c:v>
                </c:pt>
              </c:numCache>
            </c:numRef>
          </c:val>
        </c:ser>
        <c:dLbls>
          <c:dLblPos val="outEnd"/>
          <c:showLegendKey val="0"/>
          <c:showVal val="1"/>
          <c:showCatName val="0"/>
          <c:showSerName val="0"/>
          <c:showPercent val="0"/>
          <c:showBubbleSize val="0"/>
        </c:dLbls>
        <c:gapWidth val="219"/>
        <c:overlap val="-27"/>
        <c:axId val="443834648"/>
        <c:axId val="443833472"/>
      </c:barChart>
      <c:catAx>
        <c:axId val="443834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3833472"/>
        <c:crosses val="autoZero"/>
        <c:auto val="1"/>
        <c:lblAlgn val="ctr"/>
        <c:lblOffset val="100"/>
        <c:noMultiLvlLbl val="0"/>
      </c:catAx>
      <c:valAx>
        <c:axId val="443833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38346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Permanent(131)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Yes</c:v>
                </c:pt>
                <c:pt idx="1">
                  <c:v>No</c:v>
                </c:pt>
                <c:pt idx="2">
                  <c:v>Maybe</c:v>
                </c:pt>
              </c:strCache>
            </c:strRef>
          </c:cat>
          <c:val>
            <c:numRef>
              <c:f>Sheet1!$B$2:$B$5</c:f>
              <c:numCache>
                <c:formatCode>General</c:formatCode>
                <c:ptCount val="4"/>
                <c:pt idx="0">
                  <c:v>39.69</c:v>
                </c:pt>
                <c:pt idx="1">
                  <c:v>23.66</c:v>
                </c:pt>
                <c:pt idx="2">
                  <c:v>36.64</c:v>
                </c:pt>
              </c:numCache>
            </c:numRef>
          </c:val>
        </c:ser>
        <c:ser>
          <c:idx val="1"/>
          <c:order val="1"/>
          <c:tx>
            <c:strRef>
              <c:f>Sheet1!$C$1</c:f>
              <c:strCache>
                <c:ptCount val="1"/>
                <c:pt idx="0">
                  <c:v>Seasonal(55)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Yes</c:v>
                </c:pt>
                <c:pt idx="1">
                  <c:v>No</c:v>
                </c:pt>
                <c:pt idx="2">
                  <c:v>Maybe</c:v>
                </c:pt>
              </c:strCache>
            </c:strRef>
          </c:cat>
          <c:val>
            <c:numRef>
              <c:f>Sheet1!$C$2:$C$5</c:f>
              <c:numCache>
                <c:formatCode>General</c:formatCode>
                <c:ptCount val="4"/>
                <c:pt idx="0">
                  <c:v>32.729999999999997</c:v>
                </c:pt>
                <c:pt idx="1">
                  <c:v>38.18</c:v>
                </c:pt>
                <c:pt idx="2">
                  <c:v>29.09</c:v>
                </c:pt>
              </c:numCache>
            </c:numRef>
          </c:val>
        </c:ser>
        <c:ser>
          <c:idx val="2"/>
          <c:order val="2"/>
          <c:tx>
            <c:strRef>
              <c:f>Sheet1!$D$1</c:f>
              <c:strCache>
                <c:ptCount val="1"/>
                <c:pt idx="0">
                  <c:v>Combined(189)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Yes</c:v>
                </c:pt>
                <c:pt idx="1">
                  <c:v>No</c:v>
                </c:pt>
                <c:pt idx="2">
                  <c:v>Maybe</c:v>
                </c:pt>
              </c:strCache>
            </c:strRef>
          </c:cat>
          <c:val>
            <c:numRef>
              <c:f>Sheet1!$D$2:$D$5</c:f>
              <c:numCache>
                <c:formatCode>General</c:formatCode>
                <c:ptCount val="4"/>
                <c:pt idx="0">
                  <c:v>38.1</c:v>
                </c:pt>
                <c:pt idx="1">
                  <c:v>28.04</c:v>
                </c:pt>
                <c:pt idx="2">
                  <c:v>33.86</c:v>
                </c:pt>
              </c:numCache>
            </c:numRef>
          </c:val>
        </c:ser>
        <c:dLbls>
          <c:showLegendKey val="0"/>
          <c:showVal val="0"/>
          <c:showCatName val="0"/>
          <c:showSerName val="0"/>
          <c:showPercent val="0"/>
          <c:showBubbleSize val="0"/>
        </c:dLbls>
        <c:gapWidth val="219"/>
        <c:overlap val="-27"/>
        <c:axId val="445592904"/>
        <c:axId val="445591728"/>
      </c:barChart>
      <c:catAx>
        <c:axId val="445592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5591728"/>
        <c:crosses val="autoZero"/>
        <c:auto val="1"/>
        <c:lblAlgn val="ctr"/>
        <c:lblOffset val="100"/>
        <c:noMultiLvlLbl val="0"/>
      </c:catAx>
      <c:valAx>
        <c:axId val="445591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dirty="0" smtClean="0"/>
                  <a:t>Percentage Responses</a:t>
                </a:r>
                <a:endParaRPr lang="en-CA" dirty="0"/>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55929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CA"/>
              <a:t>Average # of Days</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Winter (Dec-Feb)</c:v>
                </c:pt>
                <c:pt idx="1">
                  <c:v>Spring (Mar-May)</c:v>
                </c:pt>
                <c:pt idx="2">
                  <c:v>Summer (Jun -Aug)</c:v>
                </c:pt>
                <c:pt idx="3">
                  <c:v>Fall (Sep-Nov)</c:v>
                </c:pt>
              </c:strCache>
            </c:strRef>
          </c:cat>
          <c:val>
            <c:numRef>
              <c:f>Sheet1!$B$2:$B$5</c:f>
              <c:numCache>
                <c:formatCode>General</c:formatCode>
                <c:ptCount val="4"/>
                <c:pt idx="0">
                  <c:v>13</c:v>
                </c:pt>
                <c:pt idx="1">
                  <c:v>21</c:v>
                </c:pt>
                <c:pt idx="2">
                  <c:v>46</c:v>
                </c:pt>
                <c:pt idx="3">
                  <c:v>26</c:v>
                </c:pt>
              </c:numCache>
            </c:numRef>
          </c:val>
        </c:ser>
        <c:ser>
          <c:idx val="1"/>
          <c:order val="1"/>
          <c:tx>
            <c:strRef>
              <c:f>Sheet1!$C$1</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Winter (Dec-Feb)</c:v>
                </c:pt>
                <c:pt idx="1">
                  <c:v>Spring (Mar-May)</c:v>
                </c:pt>
                <c:pt idx="2">
                  <c:v>Summer (Jun -Aug)</c:v>
                </c:pt>
                <c:pt idx="3">
                  <c:v>Fall (Sep-Nov)</c:v>
                </c:pt>
              </c:strCache>
            </c:strRef>
          </c:cat>
          <c:val>
            <c:numRef>
              <c:f>Sheet1!$C$2:$C$5</c:f>
              <c:numCache>
                <c:formatCode>General</c:formatCode>
                <c:ptCount val="4"/>
                <c:pt idx="0">
                  <c:v>12</c:v>
                </c:pt>
                <c:pt idx="1">
                  <c:v>19</c:v>
                </c:pt>
                <c:pt idx="2">
                  <c:v>41</c:v>
                </c:pt>
                <c:pt idx="3">
                  <c:v>20</c:v>
                </c:pt>
              </c:numCache>
            </c:numRef>
          </c:val>
        </c:ser>
        <c:dLbls>
          <c:dLblPos val="outEnd"/>
          <c:showLegendKey val="0"/>
          <c:showVal val="1"/>
          <c:showCatName val="0"/>
          <c:showSerName val="0"/>
          <c:showPercent val="0"/>
          <c:showBubbleSize val="0"/>
        </c:dLbls>
        <c:gapWidth val="219"/>
        <c:overlap val="-27"/>
        <c:axId val="442765880"/>
        <c:axId val="442766664"/>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Sheet1!$A$2:$A$5</c15:sqref>
                        </c15:formulaRef>
                      </c:ext>
                    </c:extLst>
                    <c:strCache>
                      <c:ptCount val="4"/>
                      <c:pt idx="0">
                        <c:v>Winter (Dec-Feb)</c:v>
                      </c:pt>
                      <c:pt idx="1">
                        <c:v>Spring (Mar-May)</c:v>
                      </c:pt>
                      <c:pt idx="2">
                        <c:v>Summer (Jun -Aug)</c:v>
                      </c:pt>
                      <c:pt idx="3">
                        <c:v>Fall (Sep-Nov)</c:v>
                      </c:pt>
                    </c:strCache>
                  </c:strRef>
                </c:cat>
                <c:val>
                  <c:numRef>
                    <c:extLst>
                      <c:ext uri="{02D57815-91ED-43cb-92C2-25804820EDAC}">
                        <c15:formulaRef>
                          <c15:sqref>Sheet1!$D$2:$D$5</c15:sqref>
                        </c15:formulaRef>
                      </c:ext>
                    </c:extLst>
                    <c:numCache>
                      <c:formatCode>General</c:formatCode>
                      <c:ptCount val="4"/>
                    </c:numCache>
                  </c:numRef>
                </c:val>
              </c15:ser>
            </c15:filteredBarSeries>
          </c:ext>
        </c:extLst>
      </c:barChart>
      <c:catAx>
        <c:axId val="44276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2766664"/>
        <c:crosses val="autoZero"/>
        <c:auto val="1"/>
        <c:lblAlgn val="ctr"/>
        <c:lblOffset val="100"/>
        <c:noMultiLvlLbl val="0"/>
      </c:catAx>
      <c:valAx>
        <c:axId val="442766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27658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CA" dirty="0" smtClean="0"/>
              <a:t>Average Household</a:t>
            </a:r>
            <a:r>
              <a:rPr lang="en-CA" baseline="0" dirty="0" smtClean="0"/>
              <a:t> Size</a:t>
            </a:r>
            <a:endParaRPr lang="en-CA" dirty="0"/>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Permanent(145)</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Sheet1!$A$2:$A$5</c:f>
              <c:strCache>
                <c:ptCount val="4"/>
                <c:pt idx="0">
                  <c:v>Age 0-4 Years</c:v>
                </c:pt>
                <c:pt idx="1">
                  <c:v>Age 5-18 Years</c:v>
                </c:pt>
                <c:pt idx="2">
                  <c:v>Age 19-65 Years</c:v>
                </c:pt>
                <c:pt idx="3">
                  <c:v>Over 65 Years</c:v>
                </c:pt>
              </c:strCache>
            </c:strRef>
          </c:cat>
          <c:val>
            <c:numRef>
              <c:f>Sheet1!$B$2:$B$5</c:f>
              <c:numCache>
                <c:formatCode>General</c:formatCode>
                <c:ptCount val="4"/>
                <c:pt idx="0">
                  <c:v>0.06</c:v>
                </c:pt>
                <c:pt idx="1">
                  <c:v>0.33</c:v>
                </c:pt>
                <c:pt idx="2">
                  <c:v>0.79</c:v>
                </c:pt>
                <c:pt idx="3">
                  <c:v>1.1299999999999999</c:v>
                </c:pt>
              </c:numCache>
            </c:numRef>
          </c:val>
        </c:ser>
        <c:ser>
          <c:idx val="1"/>
          <c:order val="1"/>
          <c:tx>
            <c:strRef>
              <c:f>Sheet1!$C$1</c:f>
              <c:strCache>
                <c:ptCount val="1"/>
                <c:pt idx="0">
                  <c:v>Seasonal(59)</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Sheet1!$A$2:$A$5</c:f>
              <c:strCache>
                <c:ptCount val="4"/>
                <c:pt idx="0">
                  <c:v>Age 0-4 Years</c:v>
                </c:pt>
                <c:pt idx="1">
                  <c:v>Age 5-18 Years</c:v>
                </c:pt>
                <c:pt idx="2">
                  <c:v>Age 19-65 Years</c:v>
                </c:pt>
                <c:pt idx="3">
                  <c:v>Over 65 Years</c:v>
                </c:pt>
              </c:strCache>
            </c:strRef>
          </c:cat>
          <c:val>
            <c:numRef>
              <c:f>Sheet1!$C$2:$C$5</c:f>
              <c:numCache>
                <c:formatCode>General</c:formatCode>
                <c:ptCount val="4"/>
                <c:pt idx="0">
                  <c:v>0.08</c:v>
                </c:pt>
                <c:pt idx="1">
                  <c:v>0.54</c:v>
                </c:pt>
                <c:pt idx="2">
                  <c:v>2.17</c:v>
                </c:pt>
                <c:pt idx="3">
                  <c:v>1.8</c:v>
                </c:pt>
              </c:numCache>
            </c:numRef>
          </c:val>
        </c:ser>
        <c:ser>
          <c:idx val="2"/>
          <c:order val="2"/>
          <c:tx>
            <c:strRef>
              <c:f>Sheet1!$D$1</c:f>
              <c:strCache>
                <c:ptCount val="1"/>
                <c:pt idx="0">
                  <c:v>Combined(204)</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Sheet1!$A$2:$A$5</c:f>
              <c:strCache>
                <c:ptCount val="4"/>
                <c:pt idx="0">
                  <c:v>Age 0-4 Years</c:v>
                </c:pt>
                <c:pt idx="1">
                  <c:v>Age 5-18 Years</c:v>
                </c:pt>
                <c:pt idx="2">
                  <c:v>Age 19-65 Years</c:v>
                </c:pt>
                <c:pt idx="3">
                  <c:v>Over 65 Years</c:v>
                </c:pt>
              </c:strCache>
            </c:strRef>
          </c:cat>
          <c:val>
            <c:numRef>
              <c:f>Sheet1!$D$2:$D$5</c:f>
              <c:numCache>
                <c:formatCode>General</c:formatCode>
                <c:ptCount val="4"/>
                <c:pt idx="0">
                  <c:v>7.0000000000000007E-2</c:v>
                </c:pt>
                <c:pt idx="1">
                  <c:v>0.39</c:v>
                </c:pt>
                <c:pt idx="2" formatCode="0.00">
                  <c:v>1.19</c:v>
                </c:pt>
                <c:pt idx="3">
                  <c:v>1.32</c:v>
                </c:pt>
              </c:numCache>
            </c:numRef>
          </c:val>
        </c:ser>
        <c:dLbls>
          <c:dLblPos val="outEnd"/>
          <c:showLegendKey val="0"/>
          <c:showVal val="1"/>
          <c:showCatName val="0"/>
          <c:showSerName val="0"/>
          <c:showPercent val="0"/>
          <c:showBubbleSize val="0"/>
        </c:dLbls>
        <c:gapWidth val="100"/>
        <c:overlap val="-24"/>
        <c:axId val="442767056"/>
        <c:axId val="442767448"/>
      </c:barChart>
      <c:catAx>
        <c:axId val="442767056"/>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42767448"/>
        <c:crosses val="autoZero"/>
        <c:auto val="1"/>
        <c:lblAlgn val="ctr"/>
        <c:lblOffset val="100"/>
        <c:noMultiLvlLbl val="0"/>
      </c:catAx>
      <c:valAx>
        <c:axId val="442767448"/>
        <c:scaling>
          <c:orientation val="minMax"/>
        </c:scaling>
        <c:delete val="1"/>
        <c:axPos val="l"/>
        <c:majorGridlines>
          <c:spPr>
            <a:ln w="9525" cap="flat" cmpd="sng" algn="ctr">
              <a:solidFill>
                <a:schemeClr val="tx2">
                  <a:lumMod val="15000"/>
                  <a:lumOff val="85000"/>
                </a:schemeClr>
              </a:solidFill>
              <a:round/>
            </a:ln>
            <a:effectLst/>
          </c:spPr>
        </c:majorGridlines>
        <c:numFmt formatCode="General" sourceLinked="1"/>
        <c:majorTickMark val="out"/>
        <c:minorTickMark val="none"/>
        <c:tickLblPos val="nextTo"/>
        <c:crossAx val="4427670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649750916141E-2"/>
          <c:y val="1.986833964422707E-2"/>
          <c:w val="0.93957428497239803"/>
          <c:h val="0.81647859625107"/>
        </c:manualLayout>
      </c:layout>
      <c:barChart>
        <c:barDir val="col"/>
        <c:grouping val="clustered"/>
        <c:varyColors val="0"/>
        <c:ser>
          <c:idx val="0"/>
          <c:order val="0"/>
          <c:tx>
            <c:strRef>
              <c:f>Sheet1!$B$1</c:f>
              <c:strCache>
                <c:ptCount val="1"/>
                <c:pt idx="0">
                  <c:v>Permanent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 Vehicle</c:v>
                </c:pt>
                <c:pt idx="1">
                  <c:v>1 Vehicle</c:v>
                </c:pt>
                <c:pt idx="2">
                  <c:v>2 Vehicles</c:v>
                </c:pt>
                <c:pt idx="3">
                  <c:v>3 Vehicles</c:v>
                </c:pt>
                <c:pt idx="4">
                  <c:v>4 Vehicles</c:v>
                </c:pt>
                <c:pt idx="5">
                  <c:v>&gt;4 Vehicles</c:v>
                </c:pt>
              </c:strCache>
            </c:strRef>
          </c:cat>
          <c:val>
            <c:numRef>
              <c:f>Sheet1!$B$2:$B$7</c:f>
              <c:numCache>
                <c:formatCode>General</c:formatCode>
                <c:ptCount val="6"/>
                <c:pt idx="0">
                  <c:v>2</c:v>
                </c:pt>
                <c:pt idx="1">
                  <c:v>41</c:v>
                </c:pt>
                <c:pt idx="2">
                  <c:v>76</c:v>
                </c:pt>
                <c:pt idx="3">
                  <c:v>23</c:v>
                </c:pt>
                <c:pt idx="4">
                  <c:v>3</c:v>
                </c:pt>
                <c:pt idx="5">
                  <c:v>1</c:v>
                </c:pt>
              </c:numCache>
            </c:numRef>
          </c:val>
        </c:ser>
        <c:ser>
          <c:idx val="1"/>
          <c:order val="1"/>
          <c:tx>
            <c:strRef>
              <c:f>Sheet1!$C$1</c:f>
              <c:strCache>
                <c:ptCount val="1"/>
                <c:pt idx="0">
                  <c:v>Seasonal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 Vehicle</c:v>
                </c:pt>
                <c:pt idx="1">
                  <c:v>1 Vehicle</c:v>
                </c:pt>
                <c:pt idx="2">
                  <c:v>2 Vehicles</c:v>
                </c:pt>
                <c:pt idx="3">
                  <c:v>3 Vehicles</c:v>
                </c:pt>
                <c:pt idx="4">
                  <c:v>4 Vehicles</c:v>
                </c:pt>
                <c:pt idx="5">
                  <c:v>&gt;4 Vehicles</c:v>
                </c:pt>
              </c:strCache>
            </c:strRef>
          </c:cat>
          <c:val>
            <c:numRef>
              <c:f>Sheet1!$C$2:$C$7</c:f>
              <c:numCache>
                <c:formatCode>General</c:formatCode>
                <c:ptCount val="6"/>
                <c:pt idx="0">
                  <c:v>1</c:v>
                </c:pt>
                <c:pt idx="1">
                  <c:v>21</c:v>
                </c:pt>
                <c:pt idx="2">
                  <c:v>25</c:v>
                </c:pt>
                <c:pt idx="3">
                  <c:v>10</c:v>
                </c:pt>
                <c:pt idx="4">
                  <c:v>1</c:v>
                </c:pt>
                <c:pt idx="5">
                  <c:v>1</c:v>
                </c:pt>
              </c:numCache>
            </c:numRef>
          </c:val>
        </c:ser>
        <c:ser>
          <c:idx val="2"/>
          <c:order val="2"/>
          <c:tx>
            <c:strRef>
              <c:f>Sheet1!$D$1</c:f>
              <c:strCache>
                <c:ptCount val="1"/>
                <c:pt idx="0">
                  <c:v>Visitor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 Vehicle</c:v>
                </c:pt>
                <c:pt idx="1">
                  <c:v>1 Vehicle</c:v>
                </c:pt>
                <c:pt idx="2">
                  <c:v>2 Vehicles</c:v>
                </c:pt>
                <c:pt idx="3">
                  <c:v>3 Vehicles</c:v>
                </c:pt>
                <c:pt idx="4">
                  <c:v>4 Vehicles</c:v>
                </c:pt>
                <c:pt idx="5">
                  <c:v>&gt;4 Vehicles</c:v>
                </c:pt>
              </c:strCache>
            </c:strRef>
          </c:cat>
          <c:val>
            <c:numRef>
              <c:f>Sheet1!$D$2:$D$7</c:f>
              <c:numCache>
                <c:formatCode>General</c:formatCode>
                <c:ptCount val="6"/>
                <c:pt idx="0">
                  <c:v>0</c:v>
                </c:pt>
                <c:pt idx="1">
                  <c:v>2</c:v>
                </c:pt>
                <c:pt idx="2">
                  <c:v>1</c:v>
                </c:pt>
                <c:pt idx="3">
                  <c:v>0</c:v>
                </c:pt>
                <c:pt idx="4">
                  <c:v>0</c:v>
                </c:pt>
                <c:pt idx="5">
                  <c:v>0</c:v>
                </c:pt>
              </c:numCache>
            </c:numRef>
          </c:val>
        </c:ser>
        <c:dLbls>
          <c:dLblPos val="outEnd"/>
          <c:showLegendKey val="0"/>
          <c:showVal val="1"/>
          <c:showCatName val="0"/>
          <c:showSerName val="0"/>
          <c:showPercent val="0"/>
          <c:showBubbleSize val="0"/>
        </c:dLbls>
        <c:gapWidth val="219"/>
        <c:overlap val="-27"/>
        <c:axId val="280324768"/>
        <c:axId val="280322024"/>
      </c:barChart>
      <c:catAx>
        <c:axId val="28032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0322024"/>
        <c:crosses val="autoZero"/>
        <c:auto val="1"/>
        <c:lblAlgn val="ctr"/>
        <c:lblOffset val="100"/>
        <c:noMultiLvlLbl val="0"/>
      </c:catAx>
      <c:valAx>
        <c:axId val="280322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03247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Permanent(145)</c:v>
                </c:pt>
              </c:strCache>
            </c:strRef>
          </c:tx>
          <c:spPr>
            <a:solidFill>
              <a:schemeClr val="accent1"/>
            </a:solidFill>
            <a:ln>
              <a:noFill/>
            </a:ln>
            <a:effectLst/>
          </c:spPr>
          <c:invertIfNegative val="0"/>
          <c:cat>
            <c:strRef>
              <c:f>Sheet1!$A$2:$A$6</c:f>
              <c:strCache>
                <c:ptCount val="5"/>
                <c:pt idx="0">
                  <c:v>1 Star</c:v>
                </c:pt>
                <c:pt idx="1">
                  <c:v>2 Star</c:v>
                </c:pt>
                <c:pt idx="2">
                  <c:v>3 Star</c:v>
                </c:pt>
                <c:pt idx="3">
                  <c:v>4 Star</c:v>
                </c:pt>
                <c:pt idx="4">
                  <c:v>5 Star</c:v>
                </c:pt>
              </c:strCache>
            </c:strRef>
          </c:cat>
          <c:val>
            <c:numRef>
              <c:f>Sheet1!$B$2:$B$6</c:f>
              <c:numCache>
                <c:formatCode>General</c:formatCode>
                <c:ptCount val="5"/>
                <c:pt idx="0">
                  <c:v>0.69</c:v>
                </c:pt>
                <c:pt idx="1">
                  <c:v>2.76</c:v>
                </c:pt>
                <c:pt idx="2">
                  <c:v>12.41</c:v>
                </c:pt>
                <c:pt idx="3">
                  <c:v>25.52</c:v>
                </c:pt>
                <c:pt idx="4">
                  <c:v>58.62</c:v>
                </c:pt>
              </c:numCache>
            </c:numRef>
          </c:val>
        </c:ser>
        <c:ser>
          <c:idx val="1"/>
          <c:order val="1"/>
          <c:tx>
            <c:strRef>
              <c:f>Sheet1!$C$1</c:f>
              <c:strCache>
                <c:ptCount val="1"/>
                <c:pt idx="0">
                  <c:v>Seasonal(59)</c:v>
                </c:pt>
              </c:strCache>
            </c:strRef>
          </c:tx>
          <c:spPr>
            <a:solidFill>
              <a:schemeClr val="accent2"/>
            </a:solidFill>
            <a:ln>
              <a:noFill/>
            </a:ln>
            <a:effectLst/>
          </c:spPr>
          <c:invertIfNegative val="0"/>
          <c:cat>
            <c:strRef>
              <c:f>Sheet1!$A$2:$A$6</c:f>
              <c:strCache>
                <c:ptCount val="5"/>
                <c:pt idx="0">
                  <c:v>1 Star</c:v>
                </c:pt>
                <c:pt idx="1">
                  <c:v>2 Star</c:v>
                </c:pt>
                <c:pt idx="2">
                  <c:v>3 Star</c:v>
                </c:pt>
                <c:pt idx="3">
                  <c:v>4 Star</c:v>
                </c:pt>
                <c:pt idx="4">
                  <c:v>5 Star</c:v>
                </c:pt>
              </c:strCache>
            </c:strRef>
          </c:cat>
          <c:val>
            <c:numRef>
              <c:f>Sheet1!$C$2:$C$6</c:f>
              <c:numCache>
                <c:formatCode>General</c:formatCode>
                <c:ptCount val="5"/>
                <c:pt idx="0">
                  <c:v>0</c:v>
                </c:pt>
                <c:pt idx="1">
                  <c:v>0</c:v>
                </c:pt>
                <c:pt idx="2">
                  <c:v>0</c:v>
                </c:pt>
                <c:pt idx="3">
                  <c:v>25.42</c:v>
                </c:pt>
                <c:pt idx="4">
                  <c:v>57.63</c:v>
                </c:pt>
              </c:numCache>
            </c:numRef>
          </c:val>
        </c:ser>
        <c:ser>
          <c:idx val="2"/>
          <c:order val="2"/>
          <c:tx>
            <c:strRef>
              <c:f>Sheet1!$D$1</c:f>
              <c:strCache>
                <c:ptCount val="1"/>
                <c:pt idx="0">
                  <c:v>Combined(207)</c:v>
                </c:pt>
              </c:strCache>
            </c:strRef>
          </c:tx>
          <c:spPr>
            <a:solidFill>
              <a:schemeClr val="accent3"/>
            </a:solidFill>
            <a:ln>
              <a:noFill/>
            </a:ln>
            <a:effectLst/>
          </c:spPr>
          <c:invertIfNegative val="0"/>
          <c:cat>
            <c:strRef>
              <c:f>Sheet1!$A$2:$A$6</c:f>
              <c:strCache>
                <c:ptCount val="5"/>
                <c:pt idx="0">
                  <c:v>1 Star</c:v>
                </c:pt>
                <c:pt idx="1">
                  <c:v>2 Star</c:v>
                </c:pt>
                <c:pt idx="2">
                  <c:v>3 Star</c:v>
                </c:pt>
                <c:pt idx="3">
                  <c:v>4 Star</c:v>
                </c:pt>
                <c:pt idx="4">
                  <c:v>5 Star</c:v>
                </c:pt>
              </c:strCache>
            </c:strRef>
          </c:cat>
          <c:val>
            <c:numRef>
              <c:f>Sheet1!$D$2:$D$6</c:f>
              <c:numCache>
                <c:formatCode>General</c:formatCode>
                <c:ptCount val="5"/>
                <c:pt idx="0">
                  <c:v>0.97</c:v>
                </c:pt>
                <c:pt idx="1">
                  <c:v>1.93</c:v>
                </c:pt>
                <c:pt idx="2">
                  <c:v>14.01</c:v>
                </c:pt>
                <c:pt idx="3">
                  <c:v>25.6</c:v>
                </c:pt>
                <c:pt idx="4">
                  <c:v>57.49</c:v>
                </c:pt>
              </c:numCache>
            </c:numRef>
          </c:val>
        </c:ser>
        <c:dLbls>
          <c:showLegendKey val="0"/>
          <c:showVal val="0"/>
          <c:showCatName val="0"/>
          <c:showSerName val="0"/>
          <c:showPercent val="0"/>
          <c:showBubbleSize val="0"/>
        </c:dLbls>
        <c:gapWidth val="219"/>
        <c:overlap val="-27"/>
        <c:axId val="319954128"/>
        <c:axId val="319953736"/>
      </c:barChart>
      <c:catAx>
        <c:axId val="319954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953736"/>
        <c:crosses val="autoZero"/>
        <c:auto val="1"/>
        <c:lblAlgn val="ctr"/>
        <c:lblOffset val="100"/>
        <c:noMultiLvlLbl val="0"/>
      </c:catAx>
      <c:valAx>
        <c:axId val="319953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dirty="0" smtClean="0"/>
                  <a:t>Percentage</a:t>
                </a:r>
                <a:r>
                  <a:rPr lang="en-CA" baseline="0" dirty="0" smtClean="0"/>
                  <a:t> of Respondents</a:t>
                </a:r>
              </a:p>
            </c:rich>
          </c:tx>
          <c:layout>
            <c:manualLayout>
              <c:xMode val="edge"/>
              <c:yMode val="edge"/>
              <c:x val="1.4791717476798551E-3"/>
              <c:y val="0.2146697280145224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9541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55872993751888"/>
          <c:y val="2.9713147276259327E-2"/>
          <c:w val="0.78222156411864441"/>
          <c:h val="0.80091714135314362"/>
        </c:manualLayout>
      </c:layout>
      <c:barChart>
        <c:barDir val="bar"/>
        <c:grouping val="clustered"/>
        <c:varyColors val="0"/>
        <c:ser>
          <c:idx val="0"/>
          <c:order val="0"/>
          <c:tx>
            <c:strRef>
              <c:f>Sheet1!$B$1</c:f>
              <c:strCache>
                <c:ptCount val="1"/>
                <c:pt idx="0">
                  <c:v>Permanent(145)</c:v>
                </c:pt>
              </c:strCache>
            </c:strRef>
          </c:tx>
          <c:spPr>
            <a:solidFill>
              <a:schemeClr val="accent1"/>
            </a:solidFill>
            <a:ln>
              <a:noFill/>
            </a:ln>
            <a:effectLst/>
          </c:spPr>
          <c:invertIfNegative val="0"/>
          <c:cat>
            <c:strRef>
              <c:f>Sheet1!$A$2:$A$10</c:f>
              <c:strCache>
                <c:ptCount val="9"/>
                <c:pt idx="0">
                  <c:v>Other</c:v>
                </c:pt>
                <c:pt idx="1">
                  <c:v>The Beacon</c:v>
                </c:pt>
                <c:pt idx="2">
                  <c:v>Canada Post Mail</c:v>
                </c:pt>
                <c:pt idx="3">
                  <c:v>AI Website</c:v>
                </c:pt>
                <c:pt idx="4">
                  <c:v>Telephone/in-person</c:v>
                </c:pt>
                <c:pt idx="5">
                  <c:v>Ferry Signboard</c:v>
                </c:pt>
                <c:pt idx="6">
                  <c:v>Via Email</c:v>
                </c:pt>
                <c:pt idx="7">
                  <c:v>Flyers</c:v>
                </c:pt>
                <c:pt idx="8">
                  <c:v>Facebook/Social Media</c:v>
                </c:pt>
              </c:strCache>
            </c:strRef>
          </c:cat>
          <c:val>
            <c:numRef>
              <c:f>Sheet1!$B$2:$B$10</c:f>
              <c:numCache>
                <c:formatCode>General</c:formatCode>
                <c:ptCount val="9"/>
                <c:pt idx="0">
                  <c:v>9.66</c:v>
                </c:pt>
                <c:pt idx="1">
                  <c:v>20.69</c:v>
                </c:pt>
                <c:pt idx="2">
                  <c:v>38.619999999999997</c:v>
                </c:pt>
                <c:pt idx="3">
                  <c:v>34.479999999999997</c:v>
                </c:pt>
                <c:pt idx="4">
                  <c:v>33.79</c:v>
                </c:pt>
                <c:pt idx="5">
                  <c:v>39.31</c:v>
                </c:pt>
                <c:pt idx="6">
                  <c:v>46.9</c:v>
                </c:pt>
                <c:pt idx="7">
                  <c:v>57.24</c:v>
                </c:pt>
                <c:pt idx="8">
                  <c:v>76.55</c:v>
                </c:pt>
              </c:numCache>
            </c:numRef>
          </c:val>
        </c:ser>
        <c:ser>
          <c:idx val="1"/>
          <c:order val="1"/>
          <c:tx>
            <c:strRef>
              <c:f>Sheet1!$C$1</c:f>
              <c:strCache>
                <c:ptCount val="1"/>
                <c:pt idx="0">
                  <c:v>Seasonal(59)</c:v>
                </c:pt>
              </c:strCache>
            </c:strRef>
          </c:tx>
          <c:spPr>
            <a:solidFill>
              <a:schemeClr val="accent2"/>
            </a:solidFill>
            <a:ln>
              <a:noFill/>
            </a:ln>
            <a:effectLst/>
          </c:spPr>
          <c:invertIfNegative val="0"/>
          <c:cat>
            <c:strRef>
              <c:f>Sheet1!$A$2:$A$10</c:f>
              <c:strCache>
                <c:ptCount val="9"/>
                <c:pt idx="0">
                  <c:v>Other</c:v>
                </c:pt>
                <c:pt idx="1">
                  <c:v>The Beacon</c:v>
                </c:pt>
                <c:pt idx="2">
                  <c:v>Canada Post Mail</c:v>
                </c:pt>
                <c:pt idx="3">
                  <c:v>AI Website</c:v>
                </c:pt>
                <c:pt idx="4">
                  <c:v>Telephone/in-person</c:v>
                </c:pt>
                <c:pt idx="5">
                  <c:v>Ferry Signboard</c:v>
                </c:pt>
                <c:pt idx="6">
                  <c:v>Via Email</c:v>
                </c:pt>
                <c:pt idx="7">
                  <c:v>Flyers</c:v>
                </c:pt>
                <c:pt idx="8">
                  <c:v>Facebook/Social Media</c:v>
                </c:pt>
              </c:strCache>
            </c:strRef>
          </c:cat>
          <c:val>
            <c:numRef>
              <c:f>Sheet1!$C$2:$C$10</c:f>
              <c:numCache>
                <c:formatCode>General</c:formatCode>
                <c:ptCount val="9"/>
                <c:pt idx="0">
                  <c:v>11.86</c:v>
                </c:pt>
                <c:pt idx="1">
                  <c:v>28.82</c:v>
                </c:pt>
                <c:pt idx="2">
                  <c:v>15.25</c:v>
                </c:pt>
                <c:pt idx="3">
                  <c:v>33.9</c:v>
                </c:pt>
                <c:pt idx="4">
                  <c:v>45.76</c:v>
                </c:pt>
                <c:pt idx="5">
                  <c:v>44.07</c:v>
                </c:pt>
                <c:pt idx="6">
                  <c:v>40.68</c:v>
                </c:pt>
                <c:pt idx="7">
                  <c:v>30.51</c:v>
                </c:pt>
                <c:pt idx="8">
                  <c:v>71.19</c:v>
                </c:pt>
              </c:numCache>
            </c:numRef>
          </c:val>
        </c:ser>
        <c:ser>
          <c:idx val="2"/>
          <c:order val="2"/>
          <c:tx>
            <c:strRef>
              <c:f>Sheet1!$D$1</c:f>
              <c:strCache>
                <c:ptCount val="1"/>
                <c:pt idx="0">
                  <c:v>Combined(207)</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Other</c:v>
                </c:pt>
                <c:pt idx="1">
                  <c:v>The Beacon</c:v>
                </c:pt>
                <c:pt idx="2">
                  <c:v>Canada Post Mail</c:v>
                </c:pt>
                <c:pt idx="3">
                  <c:v>AI Website</c:v>
                </c:pt>
                <c:pt idx="4">
                  <c:v>Telephone/in-person</c:v>
                </c:pt>
                <c:pt idx="5">
                  <c:v>Ferry Signboard</c:v>
                </c:pt>
                <c:pt idx="6">
                  <c:v>Via Email</c:v>
                </c:pt>
                <c:pt idx="7">
                  <c:v>Flyers</c:v>
                </c:pt>
                <c:pt idx="8">
                  <c:v>Facebook/Social Media</c:v>
                </c:pt>
              </c:strCache>
            </c:strRef>
          </c:cat>
          <c:val>
            <c:numRef>
              <c:f>Sheet1!$D$2:$D$10</c:f>
              <c:numCache>
                <c:formatCode>General</c:formatCode>
                <c:ptCount val="9"/>
                <c:pt idx="0">
                  <c:v>10.63</c:v>
                </c:pt>
                <c:pt idx="1">
                  <c:v>22.71</c:v>
                </c:pt>
                <c:pt idx="2">
                  <c:v>31.88</c:v>
                </c:pt>
                <c:pt idx="3">
                  <c:v>33.82</c:v>
                </c:pt>
                <c:pt idx="4">
                  <c:v>37.200000000000003</c:v>
                </c:pt>
                <c:pt idx="5">
                  <c:v>40.1</c:v>
                </c:pt>
                <c:pt idx="6">
                  <c:v>44.44</c:v>
                </c:pt>
                <c:pt idx="7">
                  <c:v>48.79</c:v>
                </c:pt>
                <c:pt idx="8">
                  <c:v>74.88</c:v>
                </c:pt>
              </c:numCache>
            </c:numRef>
          </c:val>
        </c:ser>
        <c:dLbls>
          <c:showLegendKey val="0"/>
          <c:showVal val="0"/>
          <c:showCatName val="0"/>
          <c:showSerName val="0"/>
          <c:showPercent val="0"/>
          <c:showBubbleSize val="0"/>
        </c:dLbls>
        <c:gapWidth val="219"/>
        <c:axId val="319953344"/>
        <c:axId val="319952560"/>
      </c:barChart>
      <c:catAx>
        <c:axId val="319953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952560"/>
        <c:crosses val="autoZero"/>
        <c:auto val="1"/>
        <c:lblAlgn val="ctr"/>
        <c:lblOffset val="100"/>
        <c:noMultiLvlLbl val="0"/>
      </c:catAx>
      <c:valAx>
        <c:axId val="3199525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dirty="0" smtClean="0"/>
                  <a:t>Percentage</a:t>
                </a:r>
                <a:endParaRPr lang="en-CA"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9533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Permanent(145)</c:v>
                </c:pt>
              </c:strCache>
            </c:strRef>
          </c:tx>
          <c:spPr>
            <a:solidFill>
              <a:schemeClr val="accent1"/>
            </a:solidFill>
            <a:ln>
              <a:noFill/>
            </a:ln>
            <a:effectLst/>
          </c:spPr>
          <c:invertIfNegative val="0"/>
          <c:cat>
            <c:strRef>
              <c:f>Sheet1!$A$2:$A$10</c:f>
              <c:strCache>
                <c:ptCount val="9"/>
                <c:pt idx="0">
                  <c:v>The Beacon</c:v>
                </c:pt>
                <c:pt idx="1">
                  <c:v>Other</c:v>
                </c:pt>
                <c:pt idx="2">
                  <c:v>Ferry Signboard</c:v>
                </c:pt>
                <c:pt idx="3">
                  <c:v>Telephone/in-person</c:v>
                </c:pt>
                <c:pt idx="4">
                  <c:v>Canada Post mail</c:v>
                </c:pt>
                <c:pt idx="5">
                  <c:v>AI Website</c:v>
                </c:pt>
                <c:pt idx="6">
                  <c:v>Flyers</c:v>
                </c:pt>
                <c:pt idx="7">
                  <c:v>Via Email</c:v>
                </c:pt>
                <c:pt idx="8">
                  <c:v>Facebook/Social Media</c:v>
                </c:pt>
              </c:strCache>
            </c:strRef>
          </c:cat>
          <c:val>
            <c:numRef>
              <c:f>Sheet1!$B$2:$B$10</c:f>
              <c:numCache>
                <c:formatCode>General</c:formatCode>
                <c:ptCount val="9"/>
                <c:pt idx="0">
                  <c:v>0</c:v>
                </c:pt>
                <c:pt idx="1">
                  <c:v>1.38</c:v>
                </c:pt>
                <c:pt idx="2">
                  <c:v>4.1399999999999997</c:v>
                </c:pt>
                <c:pt idx="3">
                  <c:v>4.1399999999999997</c:v>
                </c:pt>
                <c:pt idx="4">
                  <c:v>6.21</c:v>
                </c:pt>
                <c:pt idx="5">
                  <c:v>6.21</c:v>
                </c:pt>
                <c:pt idx="6">
                  <c:v>16.55</c:v>
                </c:pt>
                <c:pt idx="7">
                  <c:v>18.62</c:v>
                </c:pt>
                <c:pt idx="8">
                  <c:v>42.76</c:v>
                </c:pt>
              </c:numCache>
            </c:numRef>
          </c:val>
        </c:ser>
        <c:ser>
          <c:idx val="1"/>
          <c:order val="1"/>
          <c:tx>
            <c:strRef>
              <c:f>Sheet1!$C$1</c:f>
              <c:strCache>
                <c:ptCount val="1"/>
                <c:pt idx="0">
                  <c:v>Seasonal(59)</c:v>
                </c:pt>
              </c:strCache>
            </c:strRef>
          </c:tx>
          <c:spPr>
            <a:solidFill>
              <a:schemeClr val="accent2"/>
            </a:solidFill>
            <a:ln>
              <a:noFill/>
            </a:ln>
            <a:effectLst/>
          </c:spPr>
          <c:invertIfNegative val="0"/>
          <c:cat>
            <c:strRef>
              <c:f>Sheet1!$A$2:$A$10</c:f>
              <c:strCache>
                <c:ptCount val="9"/>
                <c:pt idx="0">
                  <c:v>The Beacon</c:v>
                </c:pt>
                <c:pt idx="1">
                  <c:v>Other</c:v>
                </c:pt>
                <c:pt idx="2">
                  <c:v>Ferry Signboard</c:v>
                </c:pt>
                <c:pt idx="3">
                  <c:v>Telephone/in-person</c:v>
                </c:pt>
                <c:pt idx="4">
                  <c:v>Canada Post mail</c:v>
                </c:pt>
                <c:pt idx="5">
                  <c:v>AI Website</c:v>
                </c:pt>
                <c:pt idx="6">
                  <c:v>Flyers</c:v>
                </c:pt>
                <c:pt idx="7">
                  <c:v>Via Email</c:v>
                </c:pt>
                <c:pt idx="8">
                  <c:v>Facebook/Social Media</c:v>
                </c:pt>
              </c:strCache>
            </c:strRef>
          </c:cat>
          <c:val>
            <c:numRef>
              <c:f>Sheet1!$C$2:$C$10</c:f>
              <c:numCache>
                <c:formatCode>General</c:formatCode>
                <c:ptCount val="9"/>
                <c:pt idx="0">
                  <c:v>1.69</c:v>
                </c:pt>
                <c:pt idx="1">
                  <c:v>0</c:v>
                </c:pt>
                <c:pt idx="2">
                  <c:v>1.69</c:v>
                </c:pt>
                <c:pt idx="3">
                  <c:v>3.39</c:v>
                </c:pt>
                <c:pt idx="4">
                  <c:v>8.4700000000000006</c:v>
                </c:pt>
                <c:pt idx="5">
                  <c:v>13.56</c:v>
                </c:pt>
                <c:pt idx="6">
                  <c:v>1.69</c:v>
                </c:pt>
                <c:pt idx="7">
                  <c:v>32.200000000000003</c:v>
                </c:pt>
                <c:pt idx="8">
                  <c:v>37.29</c:v>
                </c:pt>
              </c:numCache>
            </c:numRef>
          </c:val>
        </c:ser>
        <c:ser>
          <c:idx val="2"/>
          <c:order val="2"/>
          <c:tx>
            <c:strRef>
              <c:f>Sheet1!$D$1</c:f>
              <c:strCache>
                <c:ptCount val="1"/>
                <c:pt idx="0">
                  <c:v>Combined(207)</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The Beacon</c:v>
                </c:pt>
                <c:pt idx="1">
                  <c:v>Other</c:v>
                </c:pt>
                <c:pt idx="2">
                  <c:v>Ferry Signboard</c:v>
                </c:pt>
                <c:pt idx="3">
                  <c:v>Telephone/in-person</c:v>
                </c:pt>
                <c:pt idx="4">
                  <c:v>Canada Post mail</c:v>
                </c:pt>
                <c:pt idx="5">
                  <c:v>AI Website</c:v>
                </c:pt>
                <c:pt idx="6">
                  <c:v>Flyers</c:v>
                </c:pt>
                <c:pt idx="7">
                  <c:v>Via Email</c:v>
                </c:pt>
                <c:pt idx="8">
                  <c:v>Facebook/Social Media</c:v>
                </c:pt>
              </c:strCache>
            </c:strRef>
          </c:cat>
          <c:val>
            <c:numRef>
              <c:f>Sheet1!$D$2:$D$10</c:f>
              <c:numCache>
                <c:formatCode>General</c:formatCode>
                <c:ptCount val="9"/>
                <c:pt idx="0">
                  <c:v>0.48</c:v>
                </c:pt>
                <c:pt idx="1">
                  <c:v>1.45</c:v>
                </c:pt>
                <c:pt idx="2">
                  <c:v>3.38</c:v>
                </c:pt>
                <c:pt idx="3">
                  <c:v>4.3499999999999996</c:v>
                </c:pt>
                <c:pt idx="4">
                  <c:v>6.76</c:v>
                </c:pt>
                <c:pt idx="5">
                  <c:v>8.2100000000000009</c:v>
                </c:pt>
                <c:pt idx="6">
                  <c:v>12.08</c:v>
                </c:pt>
                <c:pt idx="7">
                  <c:v>22.22</c:v>
                </c:pt>
                <c:pt idx="8">
                  <c:v>41.06</c:v>
                </c:pt>
              </c:numCache>
            </c:numRef>
          </c:val>
        </c:ser>
        <c:dLbls>
          <c:showLegendKey val="0"/>
          <c:showVal val="0"/>
          <c:showCatName val="0"/>
          <c:showSerName val="0"/>
          <c:showPercent val="0"/>
          <c:showBubbleSize val="0"/>
        </c:dLbls>
        <c:gapWidth val="182"/>
        <c:axId val="319952168"/>
        <c:axId val="319952952"/>
      </c:barChart>
      <c:catAx>
        <c:axId val="319952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952952"/>
        <c:crosses val="autoZero"/>
        <c:auto val="1"/>
        <c:lblAlgn val="ctr"/>
        <c:lblOffset val="100"/>
        <c:noMultiLvlLbl val="0"/>
      </c:catAx>
      <c:valAx>
        <c:axId val="3199529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dirty="0" smtClean="0"/>
                  <a:t>Percentage</a:t>
                </a:r>
                <a:r>
                  <a:rPr lang="en-CA" baseline="0" dirty="0" smtClean="0"/>
                  <a:t> Response</a:t>
                </a:r>
                <a:endParaRPr lang="en-CA"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99521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41015946697224"/>
          <c:y val="2.9186424957105148E-2"/>
          <c:w val="0.75281192197834557"/>
          <c:h val="0.73321929944306785"/>
        </c:manualLayout>
      </c:layout>
      <c:barChart>
        <c:barDir val="bar"/>
        <c:grouping val="clustered"/>
        <c:varyColors val="0"/>
        <c:ser>
          <c:idx val="0"/>
          <c:order val="0"/>
          <c:tx>
            <c:strRef>
              <c:f>Sheet1!$B$1</c:f>
              <c:strCache>
                <c:ptCount val="1"/>
                <c:pt idx="0">
                  <c:v>Permanent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Once per month or Less</c:v>
                </c:pt>
                <c:pt idx="1">
                  <c:v>Couple of Times per Month</c:v>
                </c:pt>
                <c:pt idx="2">
                  <c:v>Once per Week</c:v>
                </c:pt>
                <c:pt idx="3">
                  <c:v>2-3 Times per Week</c:v>
                </c:pt>
                <c:pt idx="4">
                  <c:v>Daily</c:v>
                </c:pt>
              </c:strCache>
            </c:strRef>
          </c:cat>
          <c:val>
            <c:numRef>
              <c:f>Sheet1!$B$2:$B$6</c:f>
              <c:numCache>
                <c:formatCode>General</c:formatCode>
                <c:ptCount val="5"/>
                <c:pt idx="0">
                  <c:v>0.7</c:v>
                </c:pt>
                <c:pt idx="1">
                  <c:v>5.59</c:v>
                </c:pt>
                <c:pt idx="2">
                  <c:v>19.579999999999998</c:v>
                </c:pt>
                <c:pt idx="3">
                  <c:v>52.45</c:v>
                </c:pt>
                <c:pt idx="4">
                  <c:v>21.68</c:v>
                </c:pt>
              </c:numCache>
            </c:numRef>
          </c:val>
        </c:ser>
        <c:ser>
          <c:idx val="1"/>
          <c:order val="1"/>
          <c:tx>
            <c:strRef>
              <c:f>Sheet1!$C$1</c:f>
              <c:strCache>
                <c:ptCount val="1"/>
                <c:pt idx="0">
                  <c:v>Seasonal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Once per month or Less</c:v>
                </c:pt>
                <c:pt idx="1">
                  <c:v>Couple of Times per Month</c:v>
                </c:pt>
                <c:pt idx="2">
                  <c:v>Once per Week</c:v>
                </c:pt>
                <c:pt idx="3">
                  <c:v>2-3 Times per Week</c:v>
                </c:pt>
                <c:pt idx="4">
                  <c:v>Daily</c:v>
                </c:pt>
              </c:strCache>
            </c:strRef>
          </c:cat>
          <c:val>
            <c:numRef>
              <c:f>Sheet1!$C$2:$C$6</c:f>
              <c:numCache>
                <c:formatCode>General</c:formatCode>
                <c:ptCount val="5"/>
                <c:pt idx="0">
                  <c:v>3.45</c:v>
                </c:pt>
                <c:pt idx="1">
                  <c:v>25.86</c:v>
                </c:pt>
                <c:pt idx="2">
                  <c:v>36.21</c:v>
                </c:pt>
                <c:pt idx="3">
                  <c:v>34.479999999999997</c:v>
                </c:pt>
                <c:pt idx="4">
                  <c:v>0</c:v>
                </c:pt>
              </c:numCache>
            </c:numRef>
          </c:val>
        </c:ser>
        <c:ser>
          <c:idx val="2"/>
          <c:order val="2"/>
          <c:tx>
            <c:strRef>
              <c:f>Sheet1!$D$1</c:f>
              <c:strCache>
                <c:ptCount val="1"/>
                <c:pt idx="0">
                  <c:v>Combined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Once per month or Less</c:v>
                </c:pt>
                <c:pt idx="1">
                  <c:v>Couple of Times per Month</c:v>
                </c:pt>
                <c:pt idx="2">
                  <c:v>Once per Week</c:v>
                </c:pt>
                <c:pt idx="3">
                  <c:v>2-3 Times per Week</c:v>
                </c:pt>
                <c:pt idx="4">
                  <c:v>Daily</c:v>
                </c:pt>
              </c:strCache>
            </c:strRef>
          </c:cat>
          <c:val>
            <c:numRef>
              <c:f>Sheet1!$D$2:$D$6</c:f>
              <c:numCache>
                <c:formatCode>General</c:formatCode>
                <c:ptCount val="5"/>
                <c:pt idx="0">
                  <c:v>1.96</c:v>
                </c:pt>
                <c:pt idx="1">
                  <c:v>11.27</c:v>
                </c:pt>
                <c:pt idx="2">
                  <c:v>25</c:v>
                </c:pt>
                <c:pt idx="3">
                  <c:v>46.57</c:v>
                </c:pt>
                <c:pt idx="4">
                  <c:v>15.2</c:v>
                </c:pt>
              </c:numCache>
            </c:numRef>
          </c:val>
        </c:ser>
        <c:dLbls>
          <c:dLblPos val="outEnd"/>
          <c:showLegendKey val="0"/>
          <c:showVal val="1"/>
          <c:showCatName val="0"/>
          <c:showSerName val="0"/>
          <c:showPercent val="0"/>
          <c:showBubbleSize val="0"/>
        </c:dLbls>
        <c:gapWidth val="182"/>
        <c:axId val="278227712"/>
        <c:axId val="278227320"/>
      </c:barChart>
      <c:catAx>
        <c:axId val="278227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8227320"/>
        <c:crosses val="autoZero"/>
        <c:auto val="1"/>
        <c:lblAlgn val="ctr"/>
        <c:lblOffset val="100"/>
        <c:noMultiLvlLbl val="0"/>
      </c:catAx>
      <c:valAx>
        <c:axId val="2782273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dirty="0" smtClean="0"/>
                  <a:t>Percentage</a:t>
                </a:r>
                <a:endParaRPr lang="en-CA"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82277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418F708-1B6F-4528-B33E-51C5623F6100}" type="datetimeFigureOut">
              <a:rPr lang="en-CA" smtClean="0"/>
              <a:t>2023-09-03</a:t>
            </a:fld>
            <a:endParaRPr lang="en-CA"/>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1A1EDE1-3155-488E-8EC4-105732E3CE2C}" type="slidenum">
              <a:rPr lang="en-CA" smtClean="0"/>
              <a:t>‹#›</a:t>
            </a:fld>
            <a:endParaRPr lang="en-CA"/>
          </a:p>
        </p:txBody>
      </p:sp>
    </p:spTree>
    <p:extLst>
      <p:ext uri="{BB962C8B-B14F-4D97-AF65-F5344CB8AC3E}">
        <p14:creationId xmlns:p14="http://schemas.microsoft.com/office/powerpoint/2010/main" val="935384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37EA3F4-1E81-4E55-91FA-A8A2A1C9B209}" type="datetimeFigureOut">
              <a:rPr lang="en-CA" smtClean="0"/>
              <a:t>2023-09-03</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87A2986-9D6B-4ABA-9153-711798534FA0}" type="slidenum">
              <a:rPr lang="en-CA" smtClean="0"/>
              <a:t>‹#›</a:t>
            </a:fld>
            <a:endParaRPr lang="en-CA"/>
          </a:p>
        </p:txBody>
      </p:sp>
    </p:spTree>
    <p:extLst>
      <p:ext uri="{BB962C8B-B14F-4D97-AF65-F5344CB8AC3E}">
        <p14:creationId xmlns:p14="http://schemas.microsoft.com/office/powerpoint/2010/main" val="1462824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87A2986-9D6B-4ABA-9153-711798534FA0}" type="slidenum">
              <a:rPr lang="en-CA" smtClean="0"/>
              <a:t>7</a:t>
            </a:fld>
            <a:endParaRPr lang="en-CA"/>
          </a:p>
        </p:txBody>
      </p:sp>
    </p:spTree>
    <p:extLst>
      <p:ext uri="{BB962C8B-B14F-4D97-AF65-F5344CB8AC3E}">
        <p14:creationId xmlns:p14="http://schemas.microsoft.com/office/powerpoint/2010/main" val="1782015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73B182A-1407-47D6-9EDF-CCB142C3A19C}" type="datetime1">
              <a:rPr lang="en-CA" smtClean="0"/>
              <a:t>2023-09-03</a:t>
            </a:fld>
            <a:endParaRPr lang="en-CA"/>
          </a:p>
        </p:txBody>
      </p:sp>
      <p:sp>
        <p:nvSpPr>
          <p:cNvPr id="5" name="Footer Placeholder 4"/>
          <p:cNvSpPr>
            <a:spLocks noGrp="1"/>
          </p:cNvSpPr>
          <p:nvPr>
            <p:ph type="ftr" sz="quarter" idx="11"/>
          </p:nvPr>
        </p:nvSpPr>
        <p:spPr/>
        <p:txBody>
          <a:bodyPr/>
          <a:lstStyle/>
          <a:p>
            <a:r>
              <a:rPr lang="en-CA" smtClean="0"/>
              <a:t>2023 Amherst Island Census Survey Results</a:t>
            </a:r>
            <a:endParaRPr lang="en-CA"/>
          </a:p>
        </p:txBody>
      </p:sp>
      <p:sp>
        <p:nvSpPr>
          <p:cNvPr id="6" name="Slide Number Placeholder 5"/>
          <p:cNvSpPr>
            <a:spLocks noGrp="1"/>
          </p:cNvSpPr>
          <p:nvPr>
            <p:ph type="sldNum" sz="quarter" idx="12"/>
          </p:nvPr>
        </p:nvSpPr>
        <p:spPr/>
        <p:txBody>
          <a:bodyPr/>
          <a:lstStyle/>
          <a:p>
            <a:fld id="{D3326D4B-7F38-4FA9-8BCB-5D7F38E50E02}" type="slidenum">
              <a:rPr lang="en-CA" smtClean="0"/>
              <a:t>‹#›</a:t>
            </a:fld>
            <a:endParaRPr lang="en-CA"/>
          </a:p>
        </p:txBody>
      </p:sp>
    </p:spTree>
    <p:extLst>
      <p:ext uri="{BB962C8B-B14F-4D97-AF65-F5344CB8AC3E}">
        <p14:creationId xmlns:p14="http://schemas.microsoft.com/office/powerpoint/2010/main" val="794604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BB23B50-69E7-4F24-92A1-863C0B5D7E9F}" type="datetime1">
              <a:rPr lang="en-CA" smtClean="0"/>
              <a:t>2023-09-03</a:t>
            </a:fld>
            <a:endParaRPr lang="en-CA"/>
          </a:p>
        </p:txBody>
      </p:sp>
      <p:sp>
        <p:nvSpPr>
          <p:cNvPr id="5" name="Footer Placeholder 4"/>
          <p:cNvSpPr>
            <a:spLocks noGrp="1"/>
          </p:cNvSpPr>
          <p:nvPr>
            <p:ph type="ftr" sz="quarter" idx="11"/>
          </p:nvPr>
        </p:nvSpPr>
        <p:spPr/>
        <p:txBody>
          <a:bodyPr/>
          <a:lstStyle/>
          <a:p>
            <a:r>
              <a:rPr lang="en-CA" smtClean="0"/>
              <a:t>2023 Amherst Island Census Survey Results</a:t>
            </a:r>
            <a:endParaRPr lang="en-CA"/>
          </a:p>
        </p:txBody>
      </p:sp>
      <p:sp>
        <p:nvSpPr>
          <p:cNvPr id="6" name="Slide Number Placeholder 5"/>
          <p:cNvSpPr>
            <a:spLocks noGrp="1"/>
          </p:cNvSpPr>
          <p:nvPr>
            <p:ph type="sldNum" sz="quarter" idx="12"/>
          </p:nvPr>
        </p:nvSpPr>
        <p:spPr/>
        <p:txBody>
          <a:bodyPr/>
          <a:lstStyle/>
          <a:p>
            <a:fld id="{D3326D4B-7F38-4FA9-8BCB-5D7F38E50E02}" type="slidenum">
              <a:rPr lang="en-CA" smtClean="0"/>
              <a:t>‹#›</a:t>
            </a:fld>
            <a:endParaRPr lang="en-CA"/>
          </a:p>
        </p:txBody>
      </p:sp>
    </p:spTree>
    <p:extLst>
      <p:ext uri="{BB962C8B-B14F-4D97-AF65-F5344CB8AC3E}">
        <p14:creationId xmlns:p14="http://schemas.microsoft.com/office/powerpoint/2010/main" val="3911707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FC2729A-F8D9-4017-B1BE-9D60F09D984E}" type="datetime1">
              <a:rPr lang="en-CA" smtClean="0"/>
              <a:t>2023-09-03</a:t>
            </a:fld>
            <a:endParaRPr lang="en-CA"/>
          </a:p>
        </p:txBody>
      </p:sp>
      <p:sp>
        <p:nvSpPr>
          <p:cNvPr id="5" name="Footer Placeholder 4"/>
          <p:cNvSpPr>
            <a:spLocks noGrp="1"/>
          </p:cNvSpPr>
          <p:nvPr>
            <p:ph type="ftr" sz="quarter" idx="11"/>
          </p:nvPr>
        </p:nvSpPr>
        <p:spPr/>
        <p:txBody>
          <a:bodyPr/>
          <a:lstStyle/>
          <a:p>
            <a:r>
              <a:rPr lang="en-CA" smtClean="0"/>
              <a:t>2023 Amherst Island Census Survey Results</a:t>
            </a:r>
            <a:endParaRPr lang="en-CA"/>
          </a:p>
        </p:txBody>
      </p:sp>
      <p:sp>
        <p:nvSpPr>
          <p:cNvPr id="6" name="Slide Number Placeholder 5"/>
          <p:cNvSpPr>
            <a:spLocks noGrp="1"/>
          </p:cNvSpPr>
          <p:nvPr>
            <p:ph type="sldNum" sz="quarter" idx="12"/>
          </p:nvPr>
        </p:nvSpPr>
        <p:spPr/>
        <p:txBody>
          <a:bodyPr/>
          <a:lstStyle/>
          <a:p>
            <a:fld id="{D3326D4B-7F38-4FA9-8BCB-5D7F38E50E02}" type="slidenum">
              <a:rPr lang="en-CA" smtClean="0"/>
              <a:t>‹#›</a:t>
            </a:fld>
            <a:endParaRPr lang="en-CA"/>
          </a:p>
        </p:txBody>
      </p:sp>
    </p:spTree>
    <p:extLst>
      <p:ext uri="{BB962C8B-B14F-4D97-AF65-F5344CB8AC3E}">
        <p14:creationId xmlns:p14="http://schemas.microsoft.com/office/powerpoint/2010/main" val="476789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3B7BE06-9EEC-4822-8DFD-61D242BDECA6}" type="datetime1">
              <a:rPr lang="en-CA" smtClean="0"/>
              <a:t>2023-09-03</a:t>
            </a:fld>
            <a:endParaRPr lang="en-CA"/>
          </a:p>
        </p:txBody>
      </p:sp>
      <p:sp>
        <p:nvSpPr>
          <p:cNvPr id="5" name="Footer Placeholder 4"/>
          <p:cNvSpPr>
            <a:spLocks noGrp="1"/>
          </p:cNvSpPr>
          <p:nvPr>
            <p:ph type="ftr" sz="quarter" idx="11"/>
          </p:nvPr>
        </p:nvSpPr>
        <p:spPr/>
        <p:txBody>
          <a:bodyPr/>
          <a:lstStyle/>
          <a:p>
            <a:r>
              <a:rPr lang="en-CA" smtClean="0"/>
              <a:t>2023 Amherst Island Census Survey Results</a:t>
            </a:r>
            <a:endParaRPr lang="en-CA"/>
          </a:p>
        </p:txBody>
      </p:sp>
      <p:sp>
        <p:nvSpPr>
          <p:cNvPr id="6" name="Slide Number Placeholder 5"/>
          <p:cNvSpPr>
            <a:spLocks noGrp="1"/>
          </p:cNvSpPr>
          <p:nvPr>
            <p:ph type="sldNum" sz="quarter" idx="12"/>
          </p:nvPr>
        </p:nvSpPr>
        <p:spPr/>
        <p:txBody>
          <a:bodyPr/>
          <a:lstStyle/>
          <a:p>
            <a:fld id="{D3326D4B-7F38-4FA9-8BCB-5D7F38E50E02}" type="slidenum">
              <a:rPr lang="en-CA" smtClean="0"/>
              <a:t>‹#›</a:t>
            </a:fld>
            <a:endParaRPr lang="en-CA"/>
          </a:p>
        </p:txBody>
      </p:sp>
    </p:spTree>
    <p:extLst>
      <p:ext uri="{BB962C8B-B14F-4D97-AF65-F5344CB8AC3E}">
        <p14:creationId xmlns:p14="http://schemas.microsoft.com/office/powerpoint/2010/main" val="4337036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D90AC8-1B45-46AB-9CFF-96A67DD77324}" type="datetime1">
              <a:rPr lang="en-CA" smtClean="0"/>
              <a:t>2023-09-03</a:t>
            </a:fld>
            <a:endParaRPr lang="en-CA"/>
          </a:p>
        </p:txBody>
      </p:sp>
      <p:sp>
        <p:nvSpPr>
          <p:cNvPr id="5" name="Footer Placeholder 4"/>
          <p:cNvSpPr>
            <a:spLocks noGrp="1"/>
          </p:cNvSpPr>
          <p:nvPr>
            <p:ph type="ftr" sz="quarter" idx="11"/>
          </p:nvPr>
        </p:nvSpPr>
        <p:spPr/>
        <p:txBody>
          <a:bodyPr/>
          <a:lstStyle/>
          <a:p>
            <a:r>
              <a:rPr lang="en-CA" smtClean="0"/>
              <a:t>2023 Amherst Island Census Survey Results</a:t>
            </a:r>
            <a:endParaRPr lang="en-CA"/>
          </a:p>
        </p:txBody>
      </p:sp>
      <p:sp>
        <p:nvSpPr>
          <p:cNvPr id="6" name="Slide Number Placeholder 5"/>
          <p:cNvSpPr>
            <a:spLocks noGrp="1"/>
          </p:cNvSpPr>
          <p:nvPr>
            <p:ph type="sldNum" sz="quarter" idx="12"/>
          </p:nvPr>
        </p:nvSpPr>
        <p:spPr/>
        <p:txBody>
          <a:bodyPr/>
          <a:lstStyle/>
          <a:p>
            <a:fld id="{D3326D4B-7F38-4FA9-8BCB-5D7F38E50E02}" type="slidenum">
              <a:rPr lang="en-CA" smtClean="0"/>
              <a:t>‹#›</a:t>
            </a:fld>
            <a:endParaRPr lang="en-CA"/>
          </a:p>
        </p:txBody>
      </p:sp>
    </p:spTree>
    <p:extLst>
      <p:ext uri="{BB962C8B-B14F-4D97-AF65-F5344CB8AC3E}">
        <p14:creationId xmlns:p14="http://schemas.microsoft.com/office/powerpoint/2010/main" val="2373839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7BE924B1-CFE1-4420-84AD-BC358A52D95C}" type="datetime1">
              <a:rPr lang="en-CA" smtClean="0"/>
              <a:t>2023-09-03</a:t>
            </a:fld>
            <a:endParaRPr lang="en-CA"/>
          </a:p>
        </p:txBody>
      </p:sp>
      <p:sp>
        <p:nvSpPr>
          <p:cNvPr id="6" name="Footer Placeholder 5"/>
          <p:cNvSpPr>
            <a:spLocks noGrp="1"/>
          </p:cNvSpPr>
          <p:nvPr>
            <p:ph type="ftr" sz="quarter" idx="11"/>
          </p:nvPr>
        </p:nvSpPr>
        <p:spPr/>
        <p:txBody>
          <a:bodyPr/>
          <a:lstStyle/>
          <a:p>
            <a:r>
              <a:rPr lang="en-CA" smtClean="0"/>
              <a:t>2023 Amherst Island Census Survey Results</a:t>
            </a:r>
            <a:endParaRPr lang="en-CA"/>
          </a:p>
        </p:txBody>
      </p:sp>
      <p:sp>
        <p:nvSpPr>
          <p:cNvPr id="7" name="Slide Number Placeholder 6"/>
          <p:cNvSpPr>
            <a:spLocks noGrp="1"/>
          </p:cNvSpPr>
          <p:nvPr>
            <p:ph type="sldNum" sz="quarter" idx="12"/>
          </p:nvPr>
        </p:nvSpPr>
        <p:spPr/>
        <p:txBody>
          <a:bodyPr/>
          <a:lstStyle/>
          <a:p>
            <a:fld id="{D3326D4B-7F38-4FA9-8BCB-5D7F38E50E02}" type="slidenum">
              <a:rPr lang="en-CA" smtClean="0"/>
              <a:t>‹#›</a:t>
            </a:fld>
            <a:endParaRPr lang="en-CA"/>
          </a:p>
        </p:txBody>
      </p:sp>
    </p:spTree>
    <p:extLst>
      <p:ext uri="{BB962C8B-B14F-4D97-AF65-F5344CB8AC3E}">
        <p14:creationId xmlns:p14="http://schemas.microsoft.com/office/powerpoint/2010/main" val="40724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3E44BE0C-40C5-47A0-A7E1-3F9DC1832EE6}" type="datetime1">
              <a:rPr lang="en-CA" smtClean="0"/>
              <a:t>2023-09-03</a:t>
            </a:fld>
            <a:endParaRPr lang="en-CA"/>
          </a:p>
        </p:txBody>
      </p:sp>
      <p:sp>
        <p:nvSpPr>
          <p:cNvPr id="8" name="Footer Placeholder 7"/>
          <p:cNvSpPr>
            <a:spLocks noGrp="1"/>
          </p:cNvSpPr>
          <p:nvPr>
            <p:ph type="ftr" sz="quarter" idx="11"/>
          </p:nvPr>
        </p:nvSpPr>
        <p:spPr/>
        <p:txBody>
          <a:bodyPr/>
          <a:lstStyle/>
          <a:p>
            <a:r>
              <a:rPr lang="en-CA" smtClean="0"/>
              <a:t>2023 Amherst Island Census Survey Results</a:t>
            </a:r>
            <a:endParaRPr lang="en-CA"/>
          </a:p>
        </p:txBody>
      </p:sp>
      <p:sp>
        <p:nvSpPr>
          <p:cNvPr id="9" name="Slide Number Placeholder 8"/>
          <p:cNvSpPr>
            <a:spLocks noGrp="1"/>
          </p:cNvSpPr>
          <p:nvPr>
            <p:ph type="sldNum" sz="quarter" idx="12"/>
          </p:nvPr>
        </p:nvSpPr>
        <p:spPr/>
        <p:txBody>
          <a:bodyPr/>
          <a:lstStyle/>
          <a:p>
            <a:fld id="{D3326D4B-7F38-4FA9-8BCB-5D7F38E50E02}" type="slidenum">
              <a:rPr lang="en-CA" smtClean="0"/>
              <a:t>‹#›</a:t>
            </a:fld>
            <a:endParaRPr lang="en-CA"/>
          </a:p>
        </p:txBody>
      </p:sp>
    </p:spTree>
    <p:extLst>
      <p:ext uri="{BB962C8B-B14F-4D97-AF65-F5344CB8AC3E}">
        <p14:creationId xmlns:p14="http://schemas.microsoft.com/office/powerpoint/2010/main" val="1220084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3721E056-5786-4918-8301-A68FB53B514B}" type="datetime1">
              <a:rPr lang="en-CA" smtClean="0"/>
              <a:t>2023-09-03</a:t>
            </a:fld>
            <a:endParaRPr lang="en-CA"/>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a:t>
            </a:fld>
            <a:endParaRPr lang="en-CA"/>
          </a:p>
        </p:txBody>
      </p:sp>
    </p:spTree>
    <p:extLst>
      <p:ext uri="{BB962C8B-B14F-4D97-AF65-F5344CB8AC3E}">
        <p14:creationId xmlns:p14="http://schemas.microsoft.com/office/powerpoint/2010/main" val="2988690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53C76D-F084-4064-B4F6-8603BA931BF3}" type="datetime1">
              <a:rPr lang="en-CA" smtClean="0"/>
              <a:t>2023-09-03</a:t>
            </a:fld>
            <a:endParaRPr lang="en-CA"/>
          </a:p>
        </p:txBody>
      </p:sp>
      <p:sp>
        <p:nvSpPr>
          <p:cNvPr id="3" name="Footer Placeholder 2"/>
          <p:cNvSpPr>
            <a:spLocks noGrp="1"/>
          </p:cNvSpPr>
          <p:nvPr>
            <p:ph type="ftr" sz="quarter" idx="11"/>
          </p:nvPr>
        </p:nvSpPr>
        <p:spPr/>
        <p:txBody>
          <a:bodyPr/>
          <a:lstStyle/>
          <a:p>
            <a:r>
              <a:rPr lang="en-CA" smtClean="0"/>
              <a:t>2023 Amherst Island Census Survey Results</a:t>
            </a:r>
            <a:endParaRPr lang="en-CA"/>
          </a:p>
        </p:txBody>
      </p:sp>
      <p:sp>
        <p:nvSpPr>
          <p:cNvPr id="4" name="Slide Number Placeholder 3"/>
          <p:cNvSpPr>
            <a:spLocks noGrp="1"/>
          </p:cNvSpPr>
          <p:nvPr>
            <p:ph type="sldNum" sz="quarter" idx="12"/>
          </p:nvPr>
        </p:nvSpPr>
        <p:spPr/>
        <p:txBody>
          <a:bodyPr/>
          <a:lstStyle/>
          <a:p>
            <a:fld id="{D3326D4B-7F38-4FA9-8BCB-5D7F38E50E02}" type="slidenum">
              <a:rPr lang="en-CA" smtClean="0"/>
              <a:t>‹#›</a:t>
            </a:fld>
            <a:endParaRPr lang="en-CA"/>
          </a:p>
        </p:txBody>
      </p:sp>
    </p:spTree>
    <p:extLst>
      <p:ext uri="{BB962C8B-B14F-4D97-AF65-F5344CB8AC3E}">
        <p14:creationId xmlns:p14="http://schemas.microsoft.com/office/powerpoint/2010/main" val="2767674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4193E8-4FFC-4210-A1D1-6D3DE5E8D631}" type="datetime1">
              <a:rPr lang="en-CA" smtClean="0"/>
              <a:t>2023-09-03</a:t>
            </a:fld>
            <a:endParaRPr lang="en-CA"/>
          </a:p>
        </p:txBody>
      </p:sp>
      <p:sp>
        <p:nvSpPr>
          <p:cNvPr id="6" name="Footer Placeholder 5"/>
          <p:cNvSpPr>
            <a:spLocks noGrp="1"/>
          </p:cNvSpPr>
          <p:nvPr>
            <p:ph type="ftr" sz="quarter" idx="11"/>
          </p:nvPr>
        </p:nvSpPr>
        <p:spPr/>
        <p:txBody>
          <a:bodyPr/>
          <a:lstStyle/>
          <a:p>
            <a:r>
              <a:rPr lang="en-CA" smtClean="0"/>
              <a:t>2023 Amherst Island Census Survey Results</a:t>
            </a:r>
            <a:endParaRPr lang="en-CA"/>
          </a:p>
        </p:txBody>
      </p:sp>
      <p:sp>
        <p:nvSpPr>
          <p:cNvPr id="7" name="Slide Number Placeholder 6"/>
          <p:cNvSpPr>
            <a:spLocks noGrp="1"/>
          </p:cNvSpPr>
          <p:nvPr>
            <p:ph type="sldNum" sz="quarter" idx="12"/>
          </p:nvPr>
        </p:nvSpPr>
        <p:spPr/>
        <p:txBody>
          <a:bodyPr/>
          <a:lstStyle/>
          <a:p>
            <a:fld id="{D3326D4B-7F38-4FA9-8BCB-5D7F38E50E02}" type="slidenum">
              <a:rPr lang="en-CA" smtClean="0"/>
              <a:t>‹#›</a:t>
            </a:fld>
            <a:endParaRPr lang="en-CA"/>
          </a:p>
        </p:txBody>
      </p:sp>
    </p:spTree>
    <p:extLst>
      <p:ext uri="{BB962C8B-B14F-4D97-AF65-F5344CB8AC3E}">
        <p14:creationId xmlns:p14="http://schemas.microsoft.com/office/powerpoint/2010/main" val="3714035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EA6D87-625E-48DC-B417-F4FCB77D2BC3}" type="datetime1">
              <a:rPr lang="en-CA" smtClean="0"/>
              <a:t>2023-09-03</a:t>
            </a:fld>
            <a:endParaRPr lang="en-CA"/>
          </a:p>
        </p:txBody>
      </p:sp>
      <p:sp>
        <p:nvSpPr>
          <p:cNvPr id="6" name="Footer Placeholder 5"/>
          <p:cNvSpPr>
            <a:spLocks noGrp="1"/>
          </p:cNvSpPr>
          <p:nvPr>
            <p:ph type="ftr" sz="quarter" idx="11"/>
          </p:nvPr>
        </p:nvSpPr>
        <p:spPr/>
        <p:txBody>
          <a:bodyPr/>
          <a:lstStyle/>
          <a:p>
            <a:r>
              <a:rPr lang="en-CA" smtClean="0"/>
              <a:t>2023 Amherst Island Census Survey Results</a:t>
            </a:r>
            <a:endParaRPr lang="en-CA"/>
          </a:p>
        </p:txBody>
      </p:sp>
      <p:sp>
        <p:nvSpPr>
          <p:cNvPr id="7" name="Slide Number Placeholder 6"/>
          <p:cNvSpPr>
            <a:spLocks noGrp="1"/>
          </p:cNvSpPr>
          <p:nvPr>
            <p:ph type="sldNum" sz="quarter" idx="12"/>
          </p:nvPr>
        </p:nvSpPr>
        <p:spPr/>
        <p:txBody>
          <a:bodyPr/>
          <a:lstStyle/>
          <a:p>
            <a:fld id="{D3326D4B-7F38-4FA9-8BCB-5D7F38E50E02}" type="slidenum">
              <a:rPr lang="en-CA" smtClean="0"/>
              <a:t>‹#›</a:t>
            </a:fld>
            <a:endParaRPr lang="en-CA"/>
          </a:p>
        </p:txBody>
      </p:sp>
    </p:spTree>
    <p:extLst>
      <p:ext uri="{BB962C8B-B14F-4D97-AF65-F5344CB8AC3E}">
        <p14:creationId xmlns:p14="http://schemas.microsoft.com/office/powerpoint/2010/main" val="3445725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23AA7-160F-448F-B41D-D1E9C3415DE1}" type="datetime1">
              <a:rPr lang="en-CA" smtClean="0"/>
              <a:t>2023-09-03</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t>2023 Amherst Island Census Survey Results</a:t>
            </a:r>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326D4B-7F38-4FA9-8BCB-5D7F38E50E02}" type="slidenum">
              <a:rPr lang="en-CA" smtClean="0"/>
              <a:t>‹#›</a:t>
            </a:fld>
            <a:endParaRPr lang="en-CA"/>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462406" y="5655713"/>
            <a:ext cx="1891393" cy="521250"/>
          </a:xfrm>
          <a:prstGeom prst="rect">
            <a:avLst/>
          </a:prstGeom>
        </p:spPr>
      </p:pic>
    </p:spTree>
    <p:extLst>
      <p:ext uri="{BB962C8B-B14F-4D97-AF65-F5344CB8AC3E}">
        <p14:creationId xmlns:p14="http://schemas.microsoft.com/office/powerpoint/2010/main" val="3985964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chart" Target="../charts/chart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chart" Target="../charts/char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chart" Target="../charts/char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chart" Target="../charts/chart15.xml"/><Relationship Id="rId4" Type="http://schemas.openxmlformats.org/officeDocument/2006/relationships/chart" Target="../charts/chart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chart" Target="../charts/chart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chart" Target="../charts/chart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chart" Target="../charts/chart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chart" Target="../charts/chart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chart" Target="../charts/chart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chart" Target="../charts/chart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chart" Target="../charts/chart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chart" Target="../charts/chart2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chart" Target="../charts/chart2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chart" Target="../charts/chart2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chart" Target="../charts/chart2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chart" Target="../charts/chart2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audio" Target="../media/media45.m4a"/><Relationship Id="rId3" Type="http://schemas.microsoft.com/office/2007/relationships/media" Target="../media/media43.m4a"/><Relationship Id="rId7" Type="http://schemas.microsoft.com/office/2007/relationships/media" Target="../media/media45.m4a"/><Relationship Id="rId12" Type="http://schemas.openxmlformats.org/officeDocument/2006/relationships/image" Target="../media/image2.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audio" Target="../media/media44.m4a"/><Relationship Id="rId11" Type="http://schemas.openxmlformats.org/officeDocument/2006/relationships/slideLayout" Target="../slideLayouts/slideLayout2.xml"/><Relationship Id="rId5" Type="http://schemas.microsoft.com/office/2007/relationships/media" Target="../media/media44.m4a"/><Relationship Id="rId10" Type="http://schemas.openxmlformats.org/officeDocument/2006/relationships/audio" Target="../media/media46.m4a"/><Relationship Id="rId4" Type="http://schemas.openxmlformats.org/officeDocument/2006/relationships/audio" Target="../media/media43.m4a"/><Relationship Id="rId9" Type="http://schemas.microsoft.com/office/2007/relationships/media" Target="../media/media46.m4a"/></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hyperlink" Target="mailto:aicommunityalliance@gmail.com"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chart" Target="../charts/chart2.xml"/><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b="1" dirty="0" smtClean="0"/>
              <a:t>Survey Results</a:t>
            </a:r>
            <a:endParaRPr lang="en-CA" b="1" dirty="0"/>
          </a:p>
        </p:txBody>
      </p:sp>
      <p:sp>
        <p:nvSpPr>
          <p:cNvPr id="3" name="Subtitle 2"/>
          <p:cNvSpPr>
            <a:spLocks noGrp="1"/>
          </p:cNvSpPr>
          <p:nvPr>
            <p:ph type="subTitle" idx="1"/>
          </p:nvPr>
        </p:nvSpPr>
        <p:spPr/>
        <p:txBody>
          <a:bodyPr/>
          <a:lstStyle/>
          <a:p>
            <a:r>
              <a:rPr lang="en-CA" b="1" dirty="0" smtClean="0"/>
              <a:t>2023 Amherst Island Census</a:t>
            </a:r>
          </a:p>
          <a:p>
            <a:r>
              <a:rPr lang="en-CA" b="1" dirty="0" smtClean="0"/>
              <a:t>(Narrated Version)</a:t>
            </a:r>
          </a:p>
          <a:p>
            <a:endParaRPr lang="en-CA" b="1" dirty="0"/>
          </a:p>
        </p:txBody>
      </p:sp>
      <p:pic>
        <p:nvPicPr>
          <p:cNvPr id="5" name="AI-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5814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Many Vehicles?</a:t>
            </a:r>
            <a:endParaRPr lang="en-CA"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283910985"/>
              </p:ext>
            </p:extLst>
          </p:nvPr>
        </p:nvGraphicFramePr>
        <p:xfrm>
          <a:off x="838200" y="1507524"/>
          <a:ext cx="8561173" cy="4669439"/>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10</a:t>
            </a:fld>
            <a:endParaRPr lang="en-CA"/>
          </a:p>
        </p:txBody>
      </p:sp>
      <p:sp>
        <p:nvSpPr>
          <p:cNvPr id="9" name="TextBox 8"/>
          <p:cNvSpPr txBox="1"/>
          <p:nvPr/>
        </p:nvSpPr>
        <p:spPr>
          <a:xfrm>
            <a:off x="9399373" y="2117124"/>
            <a:ext cx="2563328" cy="2308324"/>
          </a:xfrm>
          <a:prstGeom prst="rect">
            <a:avLst/>
          </a:prstGeom>
          <a:noFill/>
        </p:spPr>
        <p:txBody>
          <a:bodyPr wrap="square" rtlCol="0">
            <a:spAutoFit/>
          </a:bodyPr>
          <a:lstStyle/>
          <a:p>
            <a:r>
              <a:rPr lang="en-CA" dirty="0" smtClean="0"/>
              <a:t>More than 275 </a:t>
            </a:r>
            <a:r>
              <a:rPr lang="en-CA" dirty="0"/>
              <a:t>Permanent </a:t>
            </a:r>
            <a:r>
              <a:rPr lang="en-CA" dirty="0" smtClean="0"/>
              <a:t>resident vehicles</a:t>
            </a:r>
            <a:endParaRPr lang="en-CA" dirty="0"/>
          </a:p>
          <a:p>
            <a:endParaRPr lang="en-CA" dirty="0"/>
          </a:p>
          <a:p>
            <a:r>
              <a:rPr lang="en-CA" dirty="0" smtClean="0"/>
              <a:t>Potentially 250-300 vehicles would want to evacuate from the Island in an emergency</a:t>
            </a:r>
          </a:p>
        </p:txBody>
      </p:sp>
      <p:pic>
        <p:nvPicPr>
          <p:cNvPr id="3" name="AI-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9808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Satisfied Are You with Amherst Island?</a:t>
            </a:r>
            <a:endParaRPr lang="en-CA"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27865826"/>
              </p:ext>
            </p:extLst>
          </p:nvPr>
        </p:nvGraphicFramePr>
        <p:xfrm>
          <a:off x="838200" y="1787611"/>
          <a:ext cx="8585886" cy="4389352"/>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11</a:t>
            </a:fld>
            <a:endParaRPr lang="en-CA"/>
          </a:p>
        </p:txBody>
      </p:sp>
      <p:sp>
        <p:nvSpPr>
          <p:cNvPr id="9" name="TextBox 8"/>
          <p:cNvSpPr txBox="1"/>
          <p:nvPr/>
        </p:nvSpPr>
        <p:spPr>
          <a:xfrm>
            <a:off x="9597081" y="1960605"/>
            <a:ext cx="2561983" cy="369332"/>
          </a:xfrm>
          <a:prstGeom prst="rect">
            <a:avLst/>
          </a:prstGeom>
          <a:noFill/>
        </p:spPr>
        <p:txBody>
          <a:bodyPr wrap="none" rtlCol="0">
            <a:spAutoFit/>
          </a:bodyPr>
          <a:lstStyle/>
          <a:p>
            <a:r>
              <a:rPr lang="en-CA" b="1" dirty="0" smtClean="0"/>
              <a:t>Overall Score of 4.4 Stars</a:t>
            </a:r>
            <a:endParaRPr lang="en-CA" b="1" dirty="0"/>
          </a:p>
        </p:txBody>
      </p:sp>
      <p:sp>
        <p:nvSpPr>
          <p:cNvPr id="10" name="TextBox 9"/>
          <p:cNvSpPr txBox="1"/>
          <p:nvPr/>
        </p:nvSpPr>
        <p:spPr>
          <a:xfrm>
            <a:off x="9597081" y="2958148"/>
            <a:ext cx="2415489" cy="923330"/>
          </a:xfrm>
          <a:prstGeom prst="rect">
            <a:avLst/>
          </a:prstGeom>
          <a:noFill/>
        </p:spPr>
        <p:txBody>
          <a:bodyPr wrap="square" rtlCol="0">
            <a:spAutoFit/>
          </a:bodyPr>
          <a:lstStyle/>
          <a:p>
            <a:r>
              <a:rPr lang="en-CA" dirty="0" smtClean="0"/>
              <a:t>Very consistent whether Permanent or Seasonal resident</a:t>
            </a:r>
            <a:endParaRPr lang="en-CA" dirty="0"/>
          </a:p>
        </p:txBody>
      </p:sp>
      <p:sp>
        <p:nvSpPr>
          <p:cNvPr id="3" name="TextBox 2"/>
          <p:cNvSpPr txBox="1"/>
          <p:nvPr/>
        </p:nvSpPr>
        <p:spPr>
          <a:xfrm>
            <a:off x="9597080" y="4186523"/>
            <a:ext cx="2010033" cy="646331"/>
          </a:xfrm>
          <a:prstGeom prst="rect">
            <a:avLst/>
          </a:prstGeom>
          <a:noFill/>
        </p:spPr>
        <p:txBody>
          <a:bodyPr wrap="square" rtlCol="0">
            <a:spAutoFit/>
          </a:bodyPr>
          <a:lstStyle/>
          <a:p>
            <a:r>
              <a:rPr lang="en-CA" dirty="0" smtClean="0"/>
              <a:t>Visitors not equally pleased</a:t>
            </a:r>
            <a:endParaRPr lang="en-CA" dirty="0"/>
          </a:p>
        </p:txBody>
      </p:sp>
      <p:pic>
        <p:nvPicPr>
          <p:cNvPr id="6" name="AI-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6078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are Your Main Sources of Information?</a:t>
            </a:r>
            <a:endParaRPr lang="en-CA"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144837319"/>
              </p:ext>
            </p:extLst>
          </p:nvPr>
        </p:nvGraphicFramePr>
        <p:xfrm>
          <a:off x="838200" y="1482811"/>
          <a:ext cx="8610600" cy="4694151"/>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12</a:t>
            </a:fld>
            <a:endParaRPr lang="en-CA"/>
          </a:p>
        </p:txBody>
      </p:sp>
      <p:sp>
        <p:nvSpPr>
          <p:cNvPr id="9" name="TextBox 8"/>
          <p:cNvSpPr txBox="1"/>
          <p:nvPr/>
        </p:nvSpPr>
        <p:spPr>
          <a:xfrm>
            <a:off x="9630561" y="2096616"/>
            <a:ext cx="2191870" cy="923330"/>
          </a:xfrm>
          <a:prstGeom prst="rect">
            <a:avLst/>
          </a:prstGeom>
          <a:noFill/>
        </p:spPr>
        <p:txBody>
          <a:bodyPr wrap="square" rtlCol="0">
            <a:spAutoFit/>
          </a:bodyPr>
          <a:lstStyle/>
          <a:p>
            <a:r>
              <a:rPr lang="en-CA" dirty="0" smtClean="0"/>
              <a:t>Obvious differences in Flyers and Canada Post</a:t>
            </a:r>
            <a:endParaRPr lang="en-CA" dirty="0"/>
          </a:p>
        </p:txBody>
      </p:sp>
      <p:sp>
        <p:nvSpPr>
          <p:cNvPr id="10" name="TextBox 9"/>
          <p:cNvSpPr txBox="1"/>
          <p:nvPr/>
        </p:nvSpPr>
        <p:spPr>
          <a:xfrm>
            <a:off x="9630561" y="3368221"/>
            <a:ext cx="2088859" cy="923330"/>
          </a:xfrm>
          <a:prstGeom prst="rect">
            <a:avLst/>
          </a:prstGeom>
          <a:noFill/>
        </p:spPr>
        <p:txBody>
          <a:bodyPr wrap="square" rtlCol="0">
            <a:spAutoFit/>
          </a:bodyPr>
          <a:lstStyle/>
          <a:p>
            <a:r>
              <a:rPr lang="en-CA" dirty="0" smtClean="0"/>
              <a:t>Significant uptake of Ferry Signboard in just a few months</a:t>
            </a:r>
            <a:endParaRPr lang="en-CA" dirty="0"/>
          </a:p>
        </p:txBody>
      </p:sp>
      <p:sp>
        <p:nvSpPr>
          <p:cNvPr id="3" name="TextBox 2"/>
          <p:cNvSpPr txBox="1"/>
          <p:nvPr/>
        </p:nvSpPr>
        <p:spPr>
          <a:xfrm>
            <a:off x="9630561" y="4522248"/>
            <a:ext cx="2398734" cy="369332"/>
          </a:xfrm>
          <a:prstGeom prst="rect">
            <a:avLst/>
          </a:prstGeom>
          <a:noFill/>
        </p:spPr>
        <p:txBody>
          <a:bodyPr wrap="none" rtlCol="0">
            <a:spAutoFit/>
          </a:bodyPr>
          <a:lstStyle/>
          <a:p>
            <a:r>
              <a:rPr lang="en-CA" dirty="0" smtClean="0"/>
              <a:t>‘Other’ was usually CJAI</a:t>
            </a:r>
            <a:endParaRPr lang="en-CA" dirty="0"/>
          </a:p>
        </p:txBody>
      </p:sp>
      <p:pic>
        <p:nvPicPr>
          <p:cNvPr id="6" name="AI-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9792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Your Preferred Source?</a:t>
            </a:r>
            <a:endParaRPr lang="en-CA"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320508313"/>
              </p:ext>
            </p:extLst>
          </p:nvPr>
        </p:nvGraphicFramePr>
        <p:xfrm>
          <a:off x="838200" y="1507524"/>
          <a:ext cx="8577649" cy="4669439"/>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13</a:t>
            </a:fld>
            <a:endParaRPr lang="en-CA"/>
          </a:p>
        </p:txBody>
      </p:sp>
      <p:sp>
        <p:nvSpPr>
          <p:cNvPr id="10" name="TextBox 9"/>
          <p:cNvSpPr txBox="1"/>
          <p:nvPr/>
        </p:nvSpPr>
        <p:spPr>
          <a:xfrm>
            <a:off x="9547654" y="1690688"/>
            <a:ext cx="2372497" cy="1200329"/>
          </a:xfrm>
          <a:prstGeom prst="rect">
            <a:avLst/>
          </a:prstGeom>
          <a:noFill/>
        </p:spPr>
        <p:txBody>
          <a:bodyPr wrap="square" rtlCol="0">
            <a:spAutoFit/>
          </a:bodyPr>
          <a:lstStyle/>
          <a:p>
            <a:r>
              <a:rPr lang="en-CA" dirty="0" smtClean="0"/>
              <a:t>While Facebook dominates no one source captures everyone</a:t>
            </a:r>
          </a:p>
        </p:txBody>
      </p:sp>
      <p:sp>
        <p:nvSpPr>
          <p:cNvPr id="3" name="TextBox 2"/>
          <p:cNvSpPr txBox="1"/>
          <p:nvPr/>
        </p:nvSpPr>
        <p:spPr>
          <a:xfrm>
            <a:off x="9547654" y="3016251"/>
            <a:ext cx="2273643" cy="1200329"/>
          </a:xfrm>
          <a:prstGeom prst="rect">
            <a:avLst/>
          </a:prstGeom>
          <a:noFill/>
        </p:spPr>
        <p:txBody>
          <a:bodyPr wrap="square" rtlCol="0">
            <a:spAutoFit/>
          </a:bodyPr>
          <a:lstStyle/>
          <a:p>
            <a:r>
              <a:rPr lang="en-CA" dirty="0" smtClean="0"/>
              <a:t>Data consistent with responses we received, very Facebook driven.</a:t>
            </a:r>
            <a:endParaRPr lang="en-CA" dirty="0"/>
          </a:p>
        </p:txBody>
      </p:sp>
      <p:sp>
        <p:nvSpPr>
          <p:cNvPr id="6" name="TextBox 5"/>
          <p:cNvSpPr txBox="1"/>
          <p:nvPr/>
        </p:nvSpPr>
        <p:spPr>
          <a:xfrm>
            <a:off x="9547654" y="4395967"/>
            <a:ext cx="2171766" cy="923330"/>
          </a:xfrm>
          <a:prstGeom prst="rect">
            <a:avLst/>
          </a:prstGeom>
          <a:noFill/>
        </p:spPr>
        <p:txBody>
          <a:bodyPr wrap="square" rtlCol="0">
            <a:spAutoFit/>
          </a:bodyPr>
          <a:lstStyle/>
          <a:p>
            <a:r>
              <a:rPr lang="en-CA" dirty="0" smtClean="0"/>
              <a:t>Not measured was which Facebook group</a:t>
            </a:r>
            <a:endParaRPr lang="en-CA" dirty="0"/>
          </a:p>
        </p:txBody>
      </p:sp>
      <p:pic>
        <p:nvPicPr>
          <p:cNvPr id="7" name="AI-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8695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Ferry Trip Frequency</a:t>
            </a:r>
            <a:endParaRPr lang="en-CA"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260665840"/>
              </p:ext>
            </p:extLst>
          </p:nvPr>
        </p:nvGraphicFramePr>
        <p:xfrm>
          <a:off x="838199" y="1825625"/>
          <a:ext cx="8943363"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14</a:t>
            </a:fld>
            <a:endParaRPr lang="en-CA"/>
          </a:p>
        </p:txBody>
      </p:sp>
      <p:sp>
        <p:nvSpPr>
          <p:cNvPr id="3" name="TextBox 2"/>
          <p:cNvSpPr txBox="1"/>
          <p:nvPr/>
        </p:nvSpPr>
        <p:spPr>
          <a:xfrm>
            <a:off x="9781562" y="1985168"/>
            <a:ext cx="1841648" cy="1754326"/>
          </a:xfrm>
          <a:prstGeom prst="rect">
            <a:avLst/>
          </a:prstGeom>
          <a:noFill/>
        </p:spPr>
        <p:txBody>
          <a:bodyPr wrap="square" rtlCol="0">
            <a:spAutoFit/>
          </a:bodyPr>
          <a:lstStyle/>
          <a:p>
            <a:r>
              <a:rPr lang="en-CA" dirty="0" smtClean="0"/>
              <a:t>Seasonal trips were highly driven by coming to/from Island from mainland residence</a:t>
            </a:r>
            <a:endParaRPr lang="en-CA" dirty="0"/>
          </a:p>
        </p:txBody>
      </p:sp>
      <p:pic>
        <p:nvPicPr>
          <p:cNvPr id="6" name="AI-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2867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Primary Ferry Trip Purpose</a:t>
            </a:r>
            <a:endParaRPr lang="en-CA"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084624678"/>
              </p:ext>
            </p:extLst>
          </p:nvPr>
        </p:nvGraphicFramePr>
        <p:xfrm>
          <a:off x="838200" y="1825625"/>
          <a:ext cx="8997778"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15</a:t>
            </a:fld>
            <a:endParaRPr lang="en-CA"/>
          </a:p>
        </p:txBody>
      </p:sp>
      <p:sp>
        <p:nvSpPr>
          <p:cNvPr id="3" name="TextBox 2"/>
          <p:cNvSpPr txBox="1"/>
          <p:nvPr/>
        </p:nvSpPr>
        <p:spPr>
          <a:xfrm>
            <a:off x="9835978" y="1581665"/>
            <a:ext cx="1844671" cy="1477328"/>
          </a:xfrm>
          <a:prstGeom prst="rect">
            <a:avLst/>
          </a:prstGeom>
          <a:noFill/>
        </p:spPr>
        <p:txBody>
          <a:bodyPr wrap="square" rtlCol="0">
            <a:spAutoFit/>
          </a:bodyPr>
          <a:lstStyle/>
          <a:p>
            <a:r>
              <a:rPr lang="en-CA" dirty="0" smtClean="0"/>
              <a:t>‘Other’ was coming on/off Island from mainland residence</a:t>
            </a:r>
            <a:endParaRPr lang="en-CA" dirty="0"/>
          </a:p>
        </p:txBody>
      </p:sp>
      <p:sp>
        <p:nvSpPr>
          <p:cNvPr id="6" name="TextBox 5"/>
          <p:cNvSpPr txBox="1"/>
          <p:nvPr/>
        </p:nvSpPr>
        <p:spPr>
          <a:xfrm>
            <a:off x="9893643" y="3682314"/>
            <a:ext cx="1943223" cy="1200329"/>
          </a:xfrm>
          <a:prstGeom prst="rect">
            <a:avLst/>
          </a:prstGeom>
          <a:noFill/>
        </p:spPr>
        <p:txBody>
          <a:bodyPr wrap="square" rtlCol="0">
            <a:spAutoFit/>
          </a:bodyPr>
          <a:lstStyle/>
          <a:p>
            <a:r>
              <a:rPr lang="en-CA" dirty="0" smtClean="0"/>
              <a:t>While this reflects primary purpose, trips may have multiple purposes</a:t>
            </a:r>
            <a:endParaRPr lang="en-CA" dirty="0"/>
          </a:p>
        </p:txBody>
      </p:sp>
      <p:pic>
        <p:nvPicPr>
          <p:cNvPr id="7" name="AI-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03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Skipped Trips – Have you ever skipped a trip?</a:t>
            </a:r>
            <a:endParaRPr lang="en-CA"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422730171"/>
              </p:ext>
            </p:extLst>
          </p:nvPr>
        </p:nvGraphicFramePr>
        <p:xfrm>
          <a:off x="838200" y="1690688"/>
          <a:ext cx="8931876" cy="4486275"/>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16</a:t>
            </a:fld>
            <a:endParaRPr lang="en-CA"/>
          </a:p>
        </p:txBody>
      </p:sp>
      <p:pic>
        <p:nvPicPr>
          <p:cNvPr id="3" name="AI-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4038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Real Estate – </a:t>
            </a:r>
            <a:r>
              <a:rPr lang="en-CA" sz="3200" dirty="0" smtClean="0"/>
              <a:t>Do you expect to sell in next 5 years?</a:t>
            </a:r>
            <a:endParaRPr lang="en-CA"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048825160"/>
              </p:ext>
            </p:extLst>
          </p:nvPr>
        </p:nvGraphicFramePr>
        <p:xfrm>
          <a:off x="838200" y="1598141"/>
          <a:ext cx="9006016" cy="4578822"/>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17</a:t>
            </a:fld>
            <a:endParaRPr lang="en-CA"/>
          </a:p>
        </p:txBody>
      </p:sp>
      <p:sp>
        <p:nvSpPr>
          <p:cNvPr id="3" name="TextBox 2"/>
          <p:cNvSpPr txBox="1"/>
          <p:nvPr/>
        </p:nvSpPr>
        <p:spPr>
          <a:xfrm>
            <a:off x="9844216" y="1985320"/>
            <a:ext cx="1894704" cy="2585323"/>
          </a:xfrm>
          <a:prstGeom prst="rect">
            <a:avLst/>
          </a:prstGeom>
          <a:noFill/>
        </p:spPr>
        <p:txBody>
          <a:bodyPr wrap="square" rtlCol="0">
            <a:spAutoFit/>
          </a:bodyPr>
          <a:lstStyle/>
          <a:p>
            <a:r>
              <a:rPr lang="en-CA" dirty="0" smtClean="0"/>
              <a:t>Based on Tax rolls and other data we have had almost 20% turnover since 2019 in Seasonal residents and 13% in Permanent residents</a:t>
            </a:r>
            <a:endParaRPr lang="en-CA" dirty="0"/>
          </a:p>
        </p:txBody>
      </p:sp>
      <p:pic>
        <p:nvPicPr>
          <p:cNvPr id="6" name="AI-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2424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Volunteering – </a:t>
            </a:r>
            <a:r>
              <a:rPr lang="en-CA" sz="3200" dirty="0" smtClean="0"/>
              <a:t>Do you Volunteer?</a:t>
            </a:r>
            <a:endParaRPr lang="en-CA"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156042694"/>
              </p:ext>
            </p:extLst>
          </p:nvPr>
        </p:nvGraphicFramePr>
        <p:xfrm>
          <a:off x="838200" y="1825625"/>
          <a:ext cx="8849497"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18</a:t>
            </a:fld>
            <a:endParaRPr lang="en-CA"/>
          </a:p>
        </p:txBody>
      </p:sp>
      <p:sp>
        <p:nvSpPr>
          <p:cNvPr id="9" name="TextBox 8"/>
          <p:cNvSpPr txBox="1"/>
          <p:nvPr/>
        </p:nvSpPr>
        <p:spPr>
          <a:xfrm>
            <a:off x="9687696" y="1646238"/>
            <a:ext cx="2191265" cy="1200329"/>
          </a:xfrm>
          <a:prstGeom prst="rect">
            <a:avLst/>
          </a:prstGeom>
          <a:noFill/>
        </p:spPr>
        <p:txBody>
          <a:bodyPr wrap="square" rtlCol="0">
            <a:spAutoFit/>
          </a:bodyPr>
          <a:lstStyle/>
          <a:p>
            <a:r>
              <a:rPr lang="en-CA" dirty="0" smtClean="0"/>
              <a:t>Responses indicate 107 people volunteer on AI including 17 Seasonal residents </a:t>
            </a:r>
          </a:p>
        </p:txBody>
      </p:sp>
      <p:sp>
        <p:nvSpPr>
          <p:cNvPr id="10" name="TextBox 9"/>
          <p:cNvSpPr txBox="1"/>
          <p:nvPr/>
        </p:nvSpPr>
        <p:spPr>
          <a:xfrm>
            <a:off x="9687696" y="3939276"/>
            <a:ext cx="2117124" cy="1446550"/>
          </a:xfrm>
          <a:prstGeom prst="rect">
            <a:avLst/>
          </a:prstGeom>
          <a:noFill/>
        </p:spPr>
        <p:txBody>
          <a:bodyPr wrap="square" rtlCol="0">
            <a:spAutoFit/>
          </a:bodyPr>
          <a:lstStyle/>
          <a:p>
            <a:r>
              <a:rPr lang="en-CA" dirty="0" smtClean="0"/>
              <a:t>This is substantially a greater proportion than is seen in the general population</a:t>
            </a:r>
          </a:p>
          <a:p>
            <a:r>
              <a:rPr lang="en-CA" sz="1600" dirty="0" smtClean="0"/>
              <a:t>(Often less than 10%)</a:t>
            </a:r>
            <a:endParaRPr lang="en-CA" dirty="0"/>
          </a:p>
        </p:txBody>
      </p:sp>
      <p:sp>
        <p:nvSpPr>
          <p:cNvPr id="3" name="TextBox 2"/>
          <p:cNvSpPr txBox="1"/>
          <p:nvPr/>
        </p:nvSpPr>
        <p:spPr>
          <a:xfrm>
            <a:off x="9687695" y="2909232"/>
            <a:ext cx="2023336" cy="923330"/>
          </a:xfrm>
          <a:prstGeom prst="rect">
            <a:avLst/>
          </a:prstGeom>
          <a:noFill/>
        </p:spPr>
        <p:txBody>
          <a:bodyPr wrap="square" rtlCol="0">
            <a:spAutoFit/>
          </a:bodyPr>
          <a:lstStyle/>
          <a:p>
            <a:r>
              <a:rPr lang="en-CA" dirty="0" smtClean="0"/>
              <a:t>Clearly contributes to the Island sense of community</a:t>
            </a:r>
            <a:endParaRPr lang="en-CA" dirty="0"/>
          </a:p>
        </p:txBody>
      </p:sp>
      <p:pic>
        <p:nvPicPr>
          <p:cNvPr id="6" name="AI-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3474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To Get More Volunteers</a:t>
            </a:r>
            <a:endParaRPr lang="en-CA" dirty="0"/>
          </a:p>
        </p:txBody>
      </p:sp>
      <p:sp>
        <p:nvSpPr>
          <p:cNvPr id="3" name="Content Placeholder 2"/>
          <p:cNvSpPr>
            <a:spLocks noGrp="1"/>
          </p:cNvSpPr>
          <p:nvPr>
            <p:ph idx="1"/>
          </p:nvPr>
        </p:nvSpPr>
        <p:spPr/>
        <p:txBody>
          <a:bodyPr>
            <a:normAutofit lnSpcReduction="10000"/>
          </a:bodyPr>
          <a:lstStyle/>
          <a:p>
            <a:r>
              <a:rPr lang="en-CA" dirty="0" smtClean="0"/>
              <a:t>Responses ‘why not’ included:</a:t>
            </a:r>
          </a:p>
          <a:p>
            <a:pPr lvl="1"/>
            <a:r>
              <a:rPr lang="en-CA" dirty="0" smtClean="0"/>
              <a:t>I’m seasonal/part-time on the Island(9)</a:t>
            </a:r>
          </a:p>
          <a:p>
            <a:pPr lvl="1"/>
            <a:r>
              <a:rPr lang="en-CA" dirty="0" smtClean="0"/>
              <a:t>Time availability (9)</a:t>
            </a:r>
          </a:p>
          <a:p>
            <a:pPr lvl="1"/>
            <a:r>
              <a:rPr lang="en-CA" dirty="0" smtClean="0"/>
              <a:t>Retirement (5)</a:t>
            </a:r>
          </a:p>
          <a:p>
            <a:pPr lvl="1"/>
            <a:r>
              <a:rPr lang="en-CA" dirty="0" smtClean="0"/>
              <a:t>Better health/handicapped/if I were younger(4)</a:t>
            </a:r>
          </a:p>
          <a:p>
            <a:pPr lvl="1"/>
            <a:r>
              <a:rPr lang="en-CA" dirty="0" smtClean="0"/>
              <a:t>If I had the desire/initiative (2)</a:t>
            </a:r>
          </a:p>
          <a:p>
            <a:pPr lvl="1"/>
            <a:r>
              <a:rPr lang="en-CA" dirty="0" smtClean="0"/>
              <a:t>No specific reason (3)</a:t>
            </a:r>
          </a:p>
          <a:p>
            <a:r>
              <a:rPr lang="en-CA" dirty="0" smtClean="0"/>
              <a:t>To get me to volunteer:</a:t>
            </a:r>
          </a:p>
          <a:p>
            <a:pPr lvl="1"/>
            <a:r>
              <a:rPr lang="en-CA" dirty="0" smtClean="0"/>
              <a:t>Want to have a tangible impact/work on an event of interest (2)</a:t>
            </a:r>
          </a:p>
          <a:p>
            <a:pPr lvl="1"/>
            <a:r>
              <a:rPr lang="en-CA" dirty="0" smtClean="0"/>
              <a:t>Need to be asked specifically (1)</a:t>
            </a:r>
          </a:p>
          <a:p>
            <a:pPr lvl="1"/>
            <a:r>
              <a:rPr lang="en-CA" dirty="0" smtClean="0"/>
              <a:t>Need a definitive schedule/flexible timing/short hours (3)</a:t>
            </a:r>
            <a:endParaRPr lang="en-CA" dirty="0"/>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19</a:t>
            </a:fld>
            <a:endParaRPr lang="en-CA"/>
          </a:p>
        </p:txBody>
      </p:sp>
      <p:pic>
        <p:nvPicPr>
          <p:cNvPr id="6" name="AI-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8806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90" fill="hold"/>
                                        <p:tgtEl>
                                          <p:spTgt spid="6"/>
                                        </p:tgtEl>
                                      </p:cBhvr>
                                    </p:cmd>
                                  </p:childTnLst>
                                </p:cTn>
                              </p:par>
                              <p:par>
                                <p:cTn id="7" presetID="2" presetClass="entr" presetSubtype="4" fill="hold" nodeType="withEffect">
                                  <p:stCondLst>
                                    <p:cond delay="7500"/>
                                  </p:stCondLst>
                                  <p:childTnLst>
                                    <p:set>
                                      <p:cBhvr>
                                        <p:cTn id="8" dur="1" fill="hold">
                                          <p:stCondLst>
                                            <p:cond delay="0"/>
                                          </p:stCondLst>
                                        </p:cTn>
                                        <p:tgtEl>
                                          <p:spTgt spid="3">
                                            <p:txEl>
                                              <p:pRg st="7" end="7"/>
                                            </p:txEl>
                                          </p:spTgt>
                                        </p:tgtEl>
                                        <p:attrNameLst>
                                          <p:attrName>style.visibility</p:attrName>
                                        </p:attrNameLst>
                                      </p:cBhvr>
                                      <p:to>
                                        <p:strVal val="visible"/>
                                      </p:to>
                                    </p:set>
                                    <p:anim calcmode="lin" valueType="num">
                                      <p:cBhvr additive="base">
                                        <p:cTn id="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7500"/>
                                  </p:stCondLst>
                                  <p:childTnLst>
                                    <p:set>
                                      <p:cBhvr>
                                        <p:cTn id="12" dur="1" fill="hold">
                                          <p:stCondLst>
                                            <p:cond delay="0"/>
                                          </p:stCondLst>
                                        </p:cTn>
                                        <p:tgtEl>
                                          <p:spTgt spid="3">
                                            <p:txEl>
                                              <p:pRg st="8" end="8"/>
                                            </p:txEl>
                                          </p:spTgt>
                                        </p:tgtEl>
                                        <p:attrNameLst>
                                          <p:attrName>style.visibility</p:attrName>
                                        </p:attrNameLst>
                                      </p:cBhvr>
                                      <p:to>
                                        <p:strVal val="visible"/>
                                      </p:to>
                                    </p:set>
                                    <p:anim calcmode="lin" valueType="num">
                                      <p:cBhvr additive="base">
                                        <p:cTn id="1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7500"/>
                                  </p:stCondLst>
                                  <p:childTnLst>
                                    <p:set>
                                      <p:cBhvr>
                                        <p:cTn id="16" dur="1" fill="hold">
                                          <p:stCondLst>
                                            <p:cond delay="0"/>
                                          </p:stCondLst>
                                        </p:cTn>
                                        <p:tgtEl>
                                          <p:spTgt spid="3">
                                            <p:txEl>
                                              <p:pRg st="9" end="9"/>
                                            </p:txEl>
                                          </p:spTgt>
                                        </p:tgtEl>
                                        <p:attrNameLst>
                                          <p:attrName>style.visibility</p:attrName>
                                        </p:attrNameLst>
                                      </p:cBhvr>
                                      <p:to>
                                        <p:strVal val="visible"/>
                                      </p:to>
                                    </p:set>
                                    <p:anim calcmode="lin" valueType="num">
                                      <p:cBhvr additive="base">
                                        <p:cTn id="1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7500"/>
                                  </p:stCondLst>
                                  <p:childTnLst>
                                    <p:set>
                                      <p:cBhvr>
                                        <p:cTn id="20" dur="1" fill="hold">
                                          <p:stCondLst>
                                            <p:cond delay="0"/>
                                          </p:stCondLst>
                                        </p:cTn>
                                        <p:tgtEl>
                                          <p:spTgt spid="3">
                                            <p:txEl>
                                              <p:pRg st="10" end="10"/>
                                            </p:txEl>
                                          </p:spTgt>
                                        </p:tgtEl>
                                        <p:attrNameLst>
                                          <p:attrName>style.visibility</p:attrName>
                                        </p:attrNameLst>
                                      </p:cBhvr>
                                      <p:to>
                                        <p:strVal val="visible"/>
                                      </p:to>
                                    </p:set>
                                    <p:anim calcmode="lin" valueType="num">
                                      <p:cBhvr additive="base">
                                        <p:cTn id="2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t>The AICA </a:t>
            </a:r>
            <a:r>
              <a:rPr lang="en-CA" sz="2800" b="1" dirty="0" smtClean="0"/>
              <a:t>(Amherst Island Community Alliance)</a:t>
            </a:r>
            <a:endParaRPr lang="en-CA" b="1" dirty="0"/>
          </a:p>
        </p:txBody>
      </p:sp>
      <p:sp>
        <p:nvSpPr>
          <p:cNvPr id="3" name="Content Placeholder 2"/>
          <p:cNvSpPr>
            <a:spLocks noGrp="1"/>
          </p:cNvSpPr>
          <p:nvPr>
            <p:ph idx="1"/>
          </p:nvPr>
        </p:nvSpPr>
        <p:spPr/>
        <p:txBody>
          <a:bodyPr>
            <a:normAutofit lnSpcReduction="10000"/>
          </a:bodyPr>
          <a:lstStyle/>
          <a:p>
            <a:pPr marL="0" indent="0">
              <a:buNone/>
            </a:pPr>
            <a:r>
              <a:rPr lang="en-CA" dirty="0" smtClean="0"/>
              <a:t>Our mission is to enhance the quality of life on Amherst Island by identifying and supporting projects that reflect the needs and will of the community.</a:t>
            </a:r>
          </a:p>
          <a:p>
            <a:pPr marL="0" indent="0">
              <a:buNone/>
            </a:pPr>
            <a:r>
              <a:rPr lang="en-CA" dirty="0" smtClean="0"/>
              <a:t>We will do this by developing and supporting projects that:</a:t>
            </a:r>
          </a:p>
          <a:p>
            <a:pPr marL="514350" indent="-514350">
              <a:buAutoNum type="arabicPeriod"/>
            </a:pPr>
            <a:r>
              <a:rPr lang="en-CA" dirty="0" smtClean="0"/>
              <a:t>Promote sustainable economic and community development including agri-business, tourism, entrepreneurs and home based workers;</a:t>
            </a:r>
          </a:p>
          <a:p>
            <a:pPr marL="514350" indent="-514350">
              <a:buAutoNum type="arabicPeriod"/>
            </a:pPr>
            <a:r>
              <a:rPr lang="en-CA" dirty="0" smtClean="0"/>
              <a:t>Support the health and welfare of citizens; and</a:t>
            </a:r>
          </a:p>
          <a:p>
            <a:pPr marL="514350" indent="-514350">
              <a:buAutoNum type="arabicPeriod"/>
            </a:pPr>
            <a:r>
              <a:rPr lang="en-CA" dirty="0" smtClean="0"/>
              <a:t>Protect and celebrate the unique heritage, culture and community of Amherst Island</a:t>
            </a:r>
            <a:endParaRPr lang="en-CA" dirty="0"/>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2</a:t>
            </a:fld>
            <a:endParaRPr lang="en-CA"/>
          </a:p>
        </p:txBody>
      </p:sp>
      <p:pic>
        <p:nvPicPr>
          <p:cNvPr id="6" name="AI-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7362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19" fill="hold"/>
                                        <p:tgtEl>
                                          <p:spTgt spid="6"/>
                                        </p:tgtEl>
                                      </p:cBhvr>
                                    </p:cmd>
                                  </p:childTnLst>
                                </p:cTn>
                              </p:par>
                              <p:par>
                                <p:cTn id="7" presetID="2" presetClass="entr" presetSubtype="4" fill="hold" nodeType="withEffect">
                                  <p:stCondLst>
                                    <p:cond delay="10000"/>
                                  </p:stCondLst>
                                  <p:childTnLst>
                                    <p:set>
                                      <p:cBhvr>
                                        <p:cTn id="8" dur="1" fill="hold">
                                          <p:stCondLst>
                                            <p:cond delay="0"/>
                                          </p:stCondLst>
                                        </p:cTn>
                                        <p:tgtEl>
                                          <p:spTgt spid="3">
                                            <p:txEl>
                                              <p:pRg st="1" end="1"/>
                                            </p:txEl>
                                          </p:spTgt>
                                        </p:tgtEl>
                                        <p:attrNameLst>
                                          <p:attrName>style.visibility</p:attrName>
                                        </p:attrNameLst>
                                      </p:cBhvr>
                                      <p:to>
                                        <p:strVal val="visible"/>
                                      </p:to>
                                    </p:set>
                                    <p:anim calcmode="lin" valueType="num">
                                      <p:cBhvr additive="base">
                                        <p:cTn id="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0" dur="1000" fill="hold"/>
                                        <p:tgtEl>
                                          <p:spTgt spid="3">
                                            <p:txEl>
                                              <p:pRg st="1" end="1"/>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500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1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1750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1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000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1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Island Future – Population Shift</a:t>
            </a:r>
            <a:endParaRPr lang="en-CA"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592966688"/>
              </p:ext>
            </p:extLst>
          </p:nvPr>
        </p:nvGraphicFramePr>
        <p:xfrm>
          <a:off x="838200" y="1690688"/>
          <a:ext cx="8141043" cy="4486275"/>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20</a:t>
            </a:fld>
            <a:endParaRPr lang="en-CA"/>
          </a:p>
        </p:txBody>
      </p:sp>
      <p:sp>
        <p:nvSpPr>
          <p:cNvPr id="10" name="TextBox 9"/>
          <p:cNvSpPr txBox="1"/>
          <p:nvPr/>
        </p:nvSpPr>
        <p:spPr>
          <a:xfrm>
            <a:off x="8979243" y="1459897"/>
            <a:ext cx="2580786" cy="923330"/>
          </a:xfrm>
          <a:prstGeom prst="rect">
            <a:avLst/>
          </a:prstGeom>
          <a:noFill/>
        </p:spPr>
        <p:txBody>
          <a:bodyPr wrap="square" rtlCol="0">
            <a:spAutoFit/>
          </a:bodyPr>
          <a:lstStyle/>
          <a:p>
            <a:r>
              <a:rPr lang="en-CA" dirty="0" smtClean="0"/>
              <a:t>No significant difference between Permanent and Seasonal residents</a:t>
            </a:r>
            <a:endParaRPr lang="en-CA" dirty="0"/>
          </a:p>
        </p:txBody>
      </p:sp>
      <p:sp>
        <p:nvSpPr>
          <p:cNvPr id="11" name="TextBox 10"/>
          <p:cNvSpPr txBox="1"/>
          <p:nvPr/>
        </p:nvSpPr>
        <p:spPr>
          <a:xfrm>
            <a:off x="8984609" y="2470239"/>
            <a:ext cx="2575420" cy="646331"/>
          </a:xfrm>
          <a:prstGeom prst="rect">
            <a:avLst/>
          </a:prstGeom>
          <a:noFill/>
        </p:spPr>
        <p:txBody>
          <a:bodyPr wrap="square" rtlCol="0">
            <a:spAutoFit/>
          </a:bodyPr>
          <a:lstStyle/>
          <a:p>
            <a:r>
              <a:rPr lang="en-CA" dirty="0" smtClean="0"/>
              <a:t>Responses are highly similar to the 2019 data</a:t>
            </a:r>
            <a:endParaRPr lang="en-CA" dirty="0"/>
          </a:p>
        </p:txBody>
      </p:sp>
      <p:graphicFrame>
        <p:nvGraphicFramePr>
          <p:cNvPr id="12" name="Chart 11"/>
          <p:cNvGraphicFramePr>
            <a:graphicFrameLocks/>
          </p:cNvGraphicFramePr>
          <p:nvPr>
            <p:extLst>
              <p:ext uri="{D42A27DB-BD31-4B8C-83A1-F6EECF244321}">
                <p14:modId xmlns:p14="http://schemas.microsoft.com/office/powerpoint/2010/main" val="292155672"/>
              </p:ext>
            </p:extLst>
          </p:nvPr>
        </p:nvGraphicFramePr>
        <p:xfrm>
          <a:off x="8756822" y="3295957"/>
          <a:ext cx="2803207" cy="2429340"/>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p:cNvSpPr txBox="1"/>
          <p:nvPr/>
        </p:nvSpPr>
        <p:spPr>
          <a:xfrm>
            <a:off x="838200" y="1226384"/>
            <a:ext cx="4960525" cy="369332"/>
          </a:xfrm>
          <a:prstGeom prst="rect">
            <a:avLst/>
          </a:prstGeom>
          <a:noFill/>
        </p:spPr>
        <p:txBody>
          <a:bodyPr wrap="none" rtlCol="0">
            <a:spAutoFit/>
          </a:bodyPr>
          <a:lstStyle/>
          <a:p>
            <a:r>
              <a:rPr lang="en-CA" dirty="0" smtClean="0"/>
              <a:t>How do you think it should change in 10-15 years?</a:t>
            </a:r>
            <a:endParaRPr lang="en-CA" dirty="0"/>
          </a:p>
        </p:txBody>
      </p:sp>
      <p:pic>
        <p:nvPicPr>
          <p:cNvPr id="6" name="AI-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6920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Island Future – Shift in Activities</a:t>
            </a:r>
            <a:endParaRPr lang="en-CA"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43468298"/>
              </p:ext>
            </p:extLst>
          </p:nvPr>
        </p:nvGraphicFramePr>
        <p:xfrm>
          <a:off x="838200" y="1825625"/>
          <a:ext cx="8874211"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21</a:t>
            </a:fld>
            <a:endParaRPr lang="en-CA"/>
          </a:p>
        </p:txBody>
      </p:sp>
      <p:sp>
        <p:nvSpPr>
          <p:cNvPr id="9" name="TextBox 8"/>
          <p:cNvSpPr txBox="1"/>
          <p:nvPr/>
        </p:nvSpPr>
        <p:spPr>
          <a:xfrm>
            <a:off x="9588845" y="1461838"/>
            <a:ext cx="2289968" cy="646331"/>
          </a:xfrm>
          <a:prstGeom prst="rect">
            <a:avLst/>
          </a:prstGeom>
          <a:noFill/>
        </p:spPr>
        <p:txBody>
          <a:bodyPr wrap="square" rtlCol="0">
            <a:spAutoFit/>
          </a:bodyPr>
          <a:lstStyle/>
          <a:p>
            <a:r>
              <a:rPr lang="en-CA" dirty="0" smtClean="0"/>
              <a:t>Very similar responses compared to 2019</a:t>
            </a:r>
            <a:endParaRPr lang="en-CA" dirty="0"/>
          </a:p>
        </p:txBody>
      </p:sp>
      <p:sp>
        <p:nvSpPr>
          <p:cNvPr id="10" name="TextBox 9"/>
          <p:cNvSpPr txBox="1"/>
          <p:nvPr/>
        </p:nvSpPr>
        <p:spPr>
          <a:xfrm>
            <a:off x="9588845" y="3524555"/>
            <a:ext cx="2273418" cy="1477328"/>
          </a:xfrm>
          <a:prstGeom prst="rect">
            <a:avLst/>
          </a:prstGeom>
          <a:noFill/>
        </p:spPr>
        <p:txBody>
          <a:bodyPr wrap="square" rtlCol="0">
            <a:spAutoFit/>
          </a:bodyPr>
          <a:lstStyle/>
          <a:p>
            <a:r>
              <a:rPr lang="en-CA" dirty="0" smtClean="0"/>
              <a:t>Tourism still a divisive issue for many. Support has shrunk and dissatisfaction risen since 2019</a:t>
            </a:r>
            <a:endParaRPr lang="en-CA" dirty="0"/>
          </a:p>
        </p:txBody>
      </p:sp>
      <p:sp>
        <p:nvSpPr>
          <p:cNvPr id="11" name="TextBox 10"/>
          <p:cNvSpPr txBox="1"/>
          <p:nvPr/>
        </p:nvSpPr>
        <p:spPr>
          <a:xfrm>
            <a:off x="9588845" y="2349475"/>
            <a:ext cx="2273418" cy="923330"/>
          </a:xfrm>
          <a:prstGeom prst="rect">
            <a:avLst/>
          </a:prstGeom>
          <a:noFill/>
        </p:spPr>
        <p:txBody>
          <a:bodyPr wrap="square" rtlCol="0">
            <a:spAutoFit/>
          </a:bodyPr>
          <a:lstStyle/>
          <a:p>
            <a:r>
              <a:rPr lang="en-CA" dirty="0" smtClean="0"/>
              <a:t>Permanent and seasonal residents aligned in opinion</a:t>
            </a:r>
            <a:endParaRPr lang="en-CA" dirty="0"/>
          </a:p>
        </p:txBody>
      </p:sp>
      <p:pic>
        <p:nvPicPr>
          <p:cNvPr id="3" name="AI-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3875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Land Use – New Parcels</a:t>
            </a:r>
            <a:endParaRPr lang="en-CA"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152642221"/>
              </p:ext>
            </p:extLst>
          </p:nvPr>
        </p:nvGraphicFramePr>
        <p:xfrm>
          <a:off x="838200" y="1825625"/>
          <a:ext cx="8874211"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22</a:t>
            </a:fld>
            <a:endParaRPr lang="en-CA"/>
          </a:p>
        </p:txBody>
      </p:sp>
      <p:sp>
        <p:nvSpPr>
          <p:cNvPr id="10" name="TextBox 9"/>
          <p:cNvSpPr txBox="1"/>
          <p:nvPr/>
        </p:nvSpPr>
        <p:spPr>
          <a:xfrm>
            <a:off x="9712410" y="1019744"/>
            <a:ext cx="2057343" cy="1477328"/>
          </a:xfrm>
          <a:prstGeom prst="rect">
            <a:avLst/>
          </a:prstGeom>
          <a:noFill/>
        </p:spPr>
        <p:txBody>
          <a:bodyPr wrap="square" rtlCol="0">
            <a:spAutoFit/>
          </a:bodyPr>
          <a:lstStyle/>
          <a:p>
            <a:r>
              <a:rPr lang="en-CA" dirty="0" smtClean="0"/>
              <a:t>Only significant discrepancies were Community Center, Athletic Facilities and ‘Leave As Is’</a:t>
            </a:r>
            <a:endParaRPr lang="en-CA" dirty="0"/>
          </a:p>
        </p:txBody>
      </p:sp>
      <p:sp>
        <p:nvSpPr>
          <p:cNvPr id="11" name="TextBox 10"/>
          <p:cNvSpPr txBox="1"/>
          <p:nvPr/>
        </p:nvSpPr>
        <p:spPr>
          <a:xfrm>
            <a:off x="9712410" y="2632009"/>
            <a:ext cx="2258680" cy="2585323"/>
          </a:xfrm>
          <a:prstGeom prst="rect">
            <a:avLst/>
          </a:prstGeom>
          <a:noFill/>
        </p:spPr>
        <p:txBody>
          <a:bodyPr wrap="square" rtlCol="0">
            <a:spAutoFit/>
          </a:bodyPr>
          <a:lstStyle/>
          <a:p>
            <a:r>
              <a:rPr lang="en-CA" dirty="0" smtClean="0"/>
              <a:t>‘Other’ often suggested Community Center &amp; Medical Clinic combined</a:t>
            </a:r>
          </a:p>
          <a:p>
            <a:endParaRPr lang="en-CA" dirty="0"/>
          </a:p>
          <a:p>
            <a:r>
              <a:rPr lang="en-CA" dirty="0" smtClean="0"/>
              <a:t>Other suggestions included children’s or senior’s areas, dog park or radio station</a:t>
            </a:r>
            <a:endParaRPr lang="en-CA" dirty="0"/>
          </a:p>
        </p:txBody>
      </p:sp>
      <p:pic>
        <p:nvPicPr>
          <p:cNvPr id="3" name="AI-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3128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Internet Provider</a:t>
            </a:r>
            <a:endParaRPr lang="en-CA"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643203249"/>
              </p:ext>
            </p:extLst>
          </p:nvPr>
        </p:nvGraphicFramePr>
        <p:xfrm>
          <a:off x="838200" y="1548714"/>
          <a:ext cx="8890686" cy="4628249"/>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23</a:t>
            </a:fld>
            <a:endParaRPr lang="en-CA"/>
          </a:p>
        </p:txBody>
      </p:sp>
      <p:sp>
        <p:nvSpPr>
          <p:cNvPr id="11" name="TextBox 10"/>
          <p:cNvSpPr txBox="1"/>
          <p:nvPr/>
        </p:nvSpPr>
        <p:spPr>
          <a:xfrm>
            <a:off x="9835978" y="2842054"/>
            <a:ext cx="1992499" cy="923330"/>
          </a:xfrm>
          <a:prstGeom prst="rect">
            <a:avLst/>
          </a:prstGeom>
          <a:noFill/>
        </p:spPr>
        <p:txBody>
          <a:bodyPr wrap="square" rtlCol="0">
            <a:spAutoFit/>
          </a:bodyPr>
          <a:lstStyle/>
          <a:p>
            <a:r>
              <a:rPr lang="en-CA" dirty="0" smtClean="0"/>
              <a:t>Other was mostly via cellular connection</a:t>
            </a:r>
            <a:endParaRPr lang="en-CA" dirty="0"/>
          </a:p>
        </p:txBody>
      </p:sp>
      <p:pic>
        <p:nvPicPr>
          <p:cNvPr id="3" name="AI-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8743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Internet Satisfaction</a:t>
            </a:r>
            <a:endParaRPr lang="en-CA"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91840631"/>
              </p:ext>
            </p:extLst>
          </p:nvPr>
        </p:nvGraphicFramePr>
        <p:xfrm>
          <a:off x="838200" y="1825625"/>
          <a:ext cx="8314038"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24</a:t>
            </a:fld>
            <a:endParaRPr lang="en-CA"/>
          </a:p>
        </p:txBody>
      </p:sp>
      <p:sp>
        <p:nvSpPr>
          <p:cNvPr id="10" name="TextBox 9"/>
          <p:cNvSpPr txBox="1"/>
          <p:nvPr/>
        </p:nvSpPr>
        <p:spPr>
          <a:xfrm>
            <a:off x="9498227" y="2100649"/>
            <a:ext cx="2504303" cy="1200329"/>
          </a:xfrm>
          <a:prstGeom prst="rect">
            <a:avLst/>
          </a:prstGeom>
          <a:noFill/>
        </p:spPr>
        <p:txBody>
          <a:bodyPr wrap="square" rtlCol="0">
            <a:spAutoFit/>
          </a:bodyPr>
          <a:lstStyle/>
          <a:p>
            <a:r>
              <a:rPr lang="en-CA" dirty="0" smtClean="0"/>
              <a:t>Overall the scores are:</a:t>
            </a:r>
          </a:p>
          <a:p>
            <a:r>
              <a:rPr lang="en-CA" dirty="0" smtClean="0"/>
              <a:t>KOS – 3.0 stars</a:t>
            </a:r>
          </a:p>
          <a:p>
            <a:r>
              <a:rPr lang="en-CA" dirty="0" err="1" smtClean="0"/>
              <a:t>Starlink</a:t>
            </a:r>
            <a:r>
              <a:rPr lang="en-CA" dirty="0" smtClean="0"/>
              <a:t> – 4.4 stars</a:t>
            </a:r>
          </a:p>
          <a:p>
            <a:r>
              <a:rPr lang="en-CA" dirty="0" err="1" smtClean="0"/>
              <a:t>Xplornet</a:t>
            </a:r>
            <a:r>
              <a:rPr lang="en-CA" dirty="0" smtClean="0"/>
              <a:t> – </a:t>
            </a:r>
            <a:r>
              <a:rPr lang="en-CA" smtClean="0"/>
              <a:t>3.4 stars</a:t>
            </a:r>
            <a:endParaRPr lang="en-CA" dirty="0"/>
          </a:p>
        </p:txBody>
      </p:sp>
      <p:sp>
        <p:nvSpPr>
          <p:cNvPr id="3" name="TextBox 2"/>
          <p:cNvSpPr txBox="1"/>
          <p:nvPr/>
        </p:nvSpPr>
        <p:spPr>
          <a:xfrm>
            <a:off x="9498227" y="3934814"/>
            <a:ext cx="2246511" cy="1200329"/>
          </a:xfrm>
          <a:prstGeom prst="rect">
            <a:avLst/>
          </a:prstGeom>
          <a:noFill/>
        </p:spPr>
        <p:txBody>
          <a:bodyPr wrap="square" rtlCol="0">
            <a:spAutoFit/>
          </a:bodyPr>
          <a:lstStyle/>
          <a:p>
            <a:r>
              <a:rPr lang="en-CA" dirty="0" smtClean="0"/>
              <a:t>Cost factor not included; substantial difference between the services</a:t>
            </a:r>
            <a:endParaRPr lang="en-CA" dirty="0"/>
          </a:p>
        </p:txBody>
      </p:sp>
      <p:pic>
        <p:nvPicPr>
          <p:cNvPr id="6" name="AI-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0551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Work from Home</a:t>
            </a:r>
            <a:endParaRPr lang="en-CA"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032473567"/>
              </p:ext>
            </p:extLst>
          </p:nvPr>
        </p:nvGraphicFramePr>
        <p:xfrm>
          <a:off x="838200" y="1825625"/>
          <a:ext cx="8907162"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25</a:t>
            </a:fld>
            <a:endParaRPr lang="en-CA"/>
          </a:p>
        </p:txBody>
      </p:sp>
      <p:sp>
        <p:nvSpPr>
          <p:cNvPr id="9" name="TextBox 8"/>
          <p:cNvSpPr txBox="1"/>
          <p:nvPr/>
        </p:nvSpPr>
        <p:spPr>
          <a:xfrm>
            <a:off x="9819503" y="4092943"/>
            <a:ext cx="2017363" cy="923330"/>
          </a:xfrm>
          <a:prstGeom prst="rect">
            <a:avLst/>
          </a:prstGeom>
          <a:noFill/>
        </p:spPr>
        <p:txBody>
          <a:bodyPr wrap="square" rtlCol="0">
            <a:spAutoFit/>
          </a:bodyPr>
          <a:lstStyle/>
          <a:p>
            <a:r>
              <a:rPr lang="en-CA" dirty="0" smtClean="0"/>
              <a:t>Work from Home is independent of having internet</a:t>
            </a:r>
            <a:endParaRPr lang="en-CA" dirty="0"/>
          </a:p>
        </p:txBody>
      </p:sp>
      <p:sp>
        <p:nvSpPr>
          <p:cNvPr id="10" name="TextBox 9"/>
          <p:cNvSpPr txBox="1"/>
          <p:nvPr/>
        </p:nvSpPr>
        <p:spPr>
          <a:xfrm>
            <a:off x="9819503" y="2475867"/>
            <a:ext cx="1912690" cy="1200329"/>
          </a:xfrm>
          <a:prstGeom prst="rect">
            <a:avLst/>
          </a:prstGeom>
          <a:noFill/>
        </p:spPr>
        <p:txBody>
          <a:bodyPr wrap="square" rtlCol="0">
            <a:spAutoFit/>
          </a:bodyPr>
          <a:lstStyle/>
          <a:p>
            <a:r>
              <a:rPr lang="en-CA" dirty="0" smtClean="0"/>
              <a:t>Half of the Fulltime workers have </a:t>
            </a:r>
            <a:r>
              <a:rPr lang="en-CA" dirty="0" err="1" smtClean="0"/>
              <a:t>Starlink</a:t>
            </a:r>
            <a:r>
              <a:rPr lang="en-CA" dirty="0" smtClean="0"/>
              <a:t>, 1/3 have KOS</a:t>
            </a:r>
            <a:endParaRPr lang="en-CA" dirty="0"/>
          </a:p>
        </p:txBody>
      </p:sp>
      <p:pic>
        <p:nvPicPr>
          <p:cNvPr id="3" name="AI-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6237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t>Services and Amenities </a:t>
            </a:r>
            <a:endParaRPr lang="en-CA" b="1" dirty="0"/>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26</a:t>
            </a:fld>
            <a:endParaRPr lang="en-CA"/>
          </a:p>
        </p:txBody>
      </p:sp>
      <p:sp>
        <p:nvSpPr>
          <p:cNvPr id="11" name="TextBox 10"/>
          <p:cNvSpPr txBox="1"/>
          <p:nvPr/>
        </p:nvSpPr>
        <p:spPr>
          <a:xfrm>
            <a:off x="9819503" y="2850292"/>
            <a:ext cx="1849583" cy="923330"/>
          </a:xfrm>
          <a:prstGeom prst="rect">
            <a:avLst/>
          </a:prstGeom>
          <a:noFill/>
        </p:spPr>
        <p:txBody>
          <a:bodyPr wrap="square" rtlCol="0">
            <a:spAutoFit/>
          </a:bodyPr>
          <a:lstStyle/>
          <a:p>
            <a:r>
              <a:rPr lang="en-CA" dirty="0" smtClean="0"/>
              <a:t>Items with greater than 15% ‘Need This’ rating</a:t>
            </a:r>
            <a:endParaRPr lang="en-CA" dirty="0"/>
          </a:p>
        </p:txBody>
      </p:sp>
      <p:graphicFrame>
        <p:nvGraphicFramePr>
          <p:cNvPr id="13" name="Chart 12"/>
          <p:cNvGraphicFramePr>
            <a:graphicFrameLocks/>
          </p:cNvGraphicFramePr>
          <p:nvPr>
            <p:extLst>
              <p:ext uri="{D42A27DB-BD31-4B8C-83A1-F6EECF244321}">
                <p14:modId xmlns:p14="http://schemas.microsoft.com/office/powerpoint/2010/main" val="3995507073"/>
              </p:ext>
            </p:extLst>
          </p:nvPr>
        </p:nvGraphicFramePr>
        <p:xfrm>
          <a:off x="838200" y="1690688"/>
          <a:ext cx="8981303" cy="4382941"/>
        </p:xfrm>
        <a:graphic>
          <a:graphicData uri="http://schemas.openxmlformats.org/drawingml/2006/chart">
            <c:chart xmlns:c="http://schemas.openxmlformats.org/drawingml/2006/chart" xmlns:r="http://schemas.openxmlformats.org/officeDocument/2006/relationships" r:id="rId4"/>
          </a:graphicData>
        </a:graphic>
      </p:graphicFrame>
      <p:pic>
        <p:nvPicPr>
          <p:cNvPr id="3" name="AI-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2134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t>Services &amp; Amenities</a:t>
            </a:r>
            <a:endParaRPr lang="en-CA" b="1" dirty="0"/>
          </a:p>
        </p:txBody>
      </p:sp>
      <p:sp>
        <p:nvSpPr>
          <p:cNvPr id="3" name="Footer Placeholder 2"/>
          <p:cNvSpPr>
            <a:spLocks noGrp="1"/>
          </p:cNvSpPr>
          <p:nvPr>
            <p:ph type="ftr" sz="quarter" idx="11"/>
          </p:nvPr>
        </p:nvSpPr>
        <p:spPr/>
        <p:txBody>
          <a:bodyPr/>
          <a:lstStyle/>
          <a:p>
            <a:r>
              <a:rPr lang="en-CA" smtClean="0"/>
              <a:t>2023 Amherst Island Census Survey Results</a:t>
            </a:r>
            <a:endParaRPr lang="en-CA"/>
          </a:p>
        </p:txBody>
      </p:sp>
      <p:sp>
        <p:nvSpPr>
          <p:cNvPr id="4" name="Slide Number Placeholder 3"/>
          <p:cNvSpPr>
            <a:spLocks noGrp="1"/>
          </p:cNvSpPr>
          <p:nvPr>
            <p:ph type="sldNum" sz="quarter" idx="12"/>
          </p:nvPr>
        </p:nvSpPr>
        <p:spPr/>
        <p:txBody>
          <a:bodyPr/>
          <a:lstStyle/>
          <a:p>
            <a:fld id="{D3326D4B-7F38-4FA9-8BCB-5D7F38E50E02}" type="slidenum">
              <a:rPr lang="en-CA" smtClean="0"/>
              <a:t>27</a:t>
            </a:fld>
            <a:endParaRPr lang="en-CA"/>
          </a:p>
        </p:txBody>
      </p:sp>
      <p:sp>
        <p:nvSpPr>
          <p:cNvPr id="7" name="TextBox 6"/>
          <p:cNvSpPr txBox="1"/>
          <p:nvPr/>
        </p:nvSpPr>
        <p:spPr>
          <a:xfrm>
            <a:off x="9706063" y="2994870"/>
            <a:ext cx="2164360" cy="1754326"/>
          </a:xfrm>
          <a:prstGeom prst="rect">
            <a:avLst/>
          </a:prstGeom>
          <a:noFill/>
        </p:spPr>
        <p:txBody>
          <a:bodyPr wrap="square" rtlCol="0">
            <a:spAutoFit/>
          </a:bodyPr>
          <a:lstStyle/>
          <a:p>
            <a:r>
              <a:rPr lang="en-CA" dirty="0" smtClean="0"/>
              <a:t>When sorted by ‘Need This’ plus ‘Good Idea’.</a:t>
            </a:r>
          </a:p>
          <a:p>
            <a:endParaRPr lang="en-CA" dirty="0" smtClean="0"/>
          </a:p>
          <a:p>
            <a:r>
              <a:rPr lang="en-CA" dirty="0" smtClean="0"/>
              <a:t>Displaying all over 50%</a:t>
            </a:r>
            <a:endParaRPr lang="en-CA" dirty="0"/>
          </a:p>
        </p:txBody>
      </p:sp>
      <p:graphicFrame>
        <p:nvGraphicFramePr>
          <p:cNvPr id="8" name="Chart 7"/>
          <p:cNvGraphicFramePr>
            <a:graphicFrameLocks/>
          </p:cNvGraphicFramePr>
          <p:nvPr>
            <p:extLst>
              <p:ext uri="{D42A27DB-BD31-4B8C-83A1-F6EECF244321}">
                <p14:modId xmlns:p14="http://schemas.microsoft.com/office/powerpoint/2010/main" val="1072440811"/>
              </p:ext>
            </p:extLst>
          </p:nvPr>
        </p:nvGraphicFramePr>
        <p:xfrm>
          <a:off x="838199" y="1690687"/>
          <a:ext cx="8867863" cy="4349385"/>
        </p:xfrm>
        <a:graphic>
          <a:graphicData uri="http://schemas.openxmlformats.org/drawingml/2006/chart">
            <c:chart xmlns:c="http://schemas.openxmlformats.org/drawingml/2006/chart" xmlns:r="http://schemas.openxmlformats.org/officeDocument/2006/relationships" r:id="rId4"/>
          </a:graphicData>
        </a:graphic>
      </p:graphicFrame>
      <p:pic>
        <p:nvPicPr>
          <p:cNvPr id="5" name="AI-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1883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t>Services &amp; Amenities (Not)</a:t>
            </a:r>
            <a:endParaRPr lang="en-CA" b="1" dirty="0"/>
          </a:p>
        </p:txBody>
      </p:sp>
      <p:sp>
        <p:nvSpPr>
          <p:cNvPr id="3" name="Footer Placeholder 2"/>
          <p:cNvSpPr>
            <a:spLocks noGrp="1"/>
          </p:cNvSpPr>
          <p:nvPr>
            <p:ph type="ftr" sz="quarter" idx="11"/>
          </p:nvPr>
        </p:nvSpPr>
        <p:spPr/>
        <p:txBody>
          <a:bodyPr/>
          <a:lstStyle/>
          <a:p>
            <a:r>
              <a:rPr lang="en-CA" smtClean="0"/>
              <a:t>2023 Amherst Island Census Survey Results</a:t>
            </a:r>
            <a:endParaRPr lang="en-CA"/>
          </a:p>
        </p:txBody>
      </p:sp>
      <p:sp>
        <p:nvSpPr>
          <p:cNvPr id="4" name="Slide Number Placeholder 3"/>
          <p:cNvSpPr>
            <a:spLocks noGrp="1"/>
          </p:cNvSpPr>
          <p:nvPr>
            <p:ph type="sldNum" sz="quarter" idx="12"/>
          </p:nvPr>
        </p:nvSpPr>
        <p:spPr/>
        <p:txBody>
          <a:bodyPr/>
          <a:lstStyle/>
          <a:p>
            <a:fld id="{D3326D4B-7F38-4FA9-8BCB-5D7F38E50E02}" type="slidenum">
              <a:rPr lang="en-CA" smtClean="0"/>
              <a:t>28</a:t>
            </a:fld>
            <a:endParaRPr lang="en-CA"/>
          </a:p>
        </p:txBody>
      </p:sp>
      <p:graphicFrame>
        <p:nvGraphicFramePr>
          <p:cNvPr id="5" name="Chart 4"/>
          <p:cNvGraphicFramePr>
            <a:graphicFrameLocks/>
          </p:cNvGraphicFramePr>
          <p:nvPr>
            <p:extLst>
              <p:ext uri="{D42A27DB-BD31-4B8C-83A1-F6EECF244321}">
                <p14:modId xmlns:p14="http://schemas.microsoft.com/office/powerpoint/2010/main" val="2405545861"/>
              </p:ext>
            </p:extLst>
          </p:nvPr>
        </p:nvGraphicFramePr>
        <p:xfrm>
          <a:off x="838199" y="1690687"/>
          <a:ext cx="8956589" cy="4372361"/>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9911177" y="1544969"/>
            <a:ext cx="1977081" cy="1200329"/>
          </a:xfrm>
          <a:prstGeom prst="rect">
            <a:avLst/>
          </a:prstGeom>
          <a:noFill/>
        </p:spPr>
        <p:txBody>
          <a:bodyPr wrap="square" rtlCol="0">
            <a:spAutoFit/>
          </a:bodyPr>
          <a:lstStyle/>
          <a:p>
            <a:r>
              <a:rPr lang="en-CA" dirty="0" smtClean="0"/>
              <a:t>Services getting greater than 40% ‘Not Important’ rating</a:t>
            </a:r>
            <a:endParaRPr lang="en-CA" dirty="0"/>
          </a:p>
        </p:txBody>
      </p:sp>
      <p:sp>
        <p:nvSpPr>
          <p:cNvPr id="7" name="TextBox 6"/>
          <p:cNvSpPr txBox="1"/>
          <p:nvPr/>
        </p:nvSpPr>
        <p:spPr>
          <a:xfrm>
            <a:off x="9911177" y="3146356"/>
            <a:ext cx="1977081" cy="1754326"/>
          </a:xfrm>
          <a:prstGeom prst="rect">
            <a:avLst/>
          </a:prstGeom>
          <a:noFill/>
        </p:spPr>
        <p:txBody>
          <a:bodyPr wrap="square" rtlCol="0">
            <a:spAutoFit/>
          </a:bodyPr>
          <a:lstStyle/>
          <a:p>
            <a:r>
              <a:rPr lang="en-CA" dirty="0" smtClean="0"/>
              <a:t>Similar list to last time but take with a  grain of salt – LCBO agent store was on this list in 2019</a:t>
            </a:r>
            <a:endParaRPr lang="en-CA" dirty="0"/>
          </a:p>
        </p:txBody>
      </p:sp>
      <p:pic>
        <p:nvPicPr>
          <p:cNvPr id="8" name="AI-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4366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Rentals/</a:t>
            </a:r>
            <a:r>
              <a:rPr lang="en-CA" dirty="0" err="1" smtClean="0"/>
              <a:t>AirBnB</a:t>
            </a:r>
            <a:endParaRPr lang="en-CA" dirty="0"/>
          </a:p>
        </p:txBody>
      </p:sp>
      <p:sp>
        <p:nvSpPr>
          <p:cNvPr id="3" name="Content Placeholder 2"/>
          <p:cNvSpPr>
            <a:spLocks noGrp="1"/>
          </p:cNvSpPr>
          <p:nvPr>
            <p:ph idx="1"/>
          </p:nvPr>
        </p:nvSpPr>
        <p:spPr/>
        <p:txBody>
          <a:bodyPr/>
          <a:lstStyle/>
          <a:p>
            <a:r>
              <a:rPr lang="en-CA" dirty="0" smtClean="0"/>
              <a:t>Only 7 locations indicated they were available for rental</a:t>
            </a:r>
          </a:p>
          <a:p>
            <a:r>
              <a:rPr lang="en-CA" dirty="0" smtClean="0"/>
              <a:t>Number of days available were:</a:t>
            </a:r>
          </a:p>
          <a:p>
            <a:pPr marL="457200" lvl="1" indent="0">
              <a:buNone/>
            </a:pPr>
            <a:r>
              <a:rPr lang="en-CA" dirty="0" smtClean="0"/>
              <a:t>- 7				- 24</a:t>
            </a:r>
          </a:p>
          <a:p>
            <a:pPr marL="457200" lvl="1" indent="0">
              <a:buNone/>
            </a:pPr>
            <a:r>
              <a:rPr lang="en-CA" dirty="0" smtClean="0"/>
              <a:t>- 90			- 100</a:t>
            </a:r>
          </a:p>
          <a:p>
            <a:pPr marL="457200" lvl="1" indent="0">
              <a:buNone/>
            </a:pPr>
            <a:r>
              <a:rPr lang="en-CA" dirty="0" smtClean="0"/>
              <a:t>- 150			- 200</a:t>
            </a:r>
          </a:p>
          <a:p>
            <a:pPr marL="457200" lvl="1" indent="0">
              <a:buNone/>
            </a:pPr>
            <a:r>
              <a:rPr lang="en-CA" dirty="0" smtClean="0"/>
              <a:t>- 365</a:t>
            </a:r>
          </a:p>
          <a:p>
            <a:r>
              <a:rPr lang="en-CA" dirty="0" smtClean="0"/>
              <a:t>Declaration may be an underreporting as typically not everyone wants to admit they are renting for tax and other reasons</a:t>
            </a:r>
            <a:endParaRPr lang="en-CA" dirty="0"/>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29</a:t>
            </a:fld>
            <a:endParaRPr lang="en-CA"/>
          </a:p>
        </p:txBody>
      </p:sp>
      <p:pic>
        <p:nvPicPr>
          <p:cNvPr id="6" name="AI-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0295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Past Project Examples</a:t>
            </a:r>
            <a:endParaRPr lang="en-CA" dirty="0"/>
          </a:p>
        </p:txBody>
      </p:sp>
      <p:sp>
        <p:nvSpPr>
          <p:cNvPr id="3" name="Content Placeholder 2"/>
          <p:cNvSpPr>
            <a:spLocks noGrp="1"/>
          </p:cNvSpPr>
          <p:nvPr>
            <p:ph idx="1"/>
          </p:nvPr>
        </p:nvSpPr>
        <p:spPr/>
        <p:txBody>
          <a:bodyPr>
            <a:normAutofit lnSpcReduction="10000"/>
          </a:bodyPr>
          <a:lstStyle/>
          <a:p>
            <a:r>
              <a:rPr lang="en-CA" dirty="0" smtClean="0"/>
              <a:t>2019 Census</a:t>
            </a:r>
          </a:p>
          <a:p>
            <a:r>
              <a:rPr lang="en-CA" dirty="0" smtClean="0"/>
              <a:t>AI Logo</a:t>
            </a:r>
          </a:p>
          <a:p>
            <a:r>
              <a:rPr lang="en-CA" dirty="0" smtClean="0"/>
              <a:t>AI Website &amp; calendar of events</a:t>
            </a:r>
          </a:p>
          <a:p>
            <a:r>
              <a:rPr lang="en-CA" dirty="0" smtClean="0"/>
              <a:t>AI Blooms</a:t>
            </a:r>
          </a:p>
          <a:p>
            <a:r>
              <a:rPr lang="en-CA" dirty="0" smtClean="0"/>
              <a:t>Advocacy for use of the Ferry signboards</a:t>
            </a:r>
          </a:p>
          <a:p>
            <a:r>
              <a:rPr lang="en-CA" dirty="0" smtClean="0"/>
              <a:t>Support for the Beacon</a:t>
            </a:r>
          </a:p>
          <a:p>
            <a:r>
              <a:rPr lang="en-CA" dirty="0" smtClean="0"/>
              <a:t>Liaison to the GLIA (Great Lakes Island Alliance)</a:t>
            </a:r>
          </a:p>
          <a:p>
            <a:r>
              <a:rPr lang="en-CA" dirty="0" smtClean="0"/>
              <a:t>Hosted Fed/</a:t>
            </a:r>
            <a:r>
              <a:rPr lang="en-CA" dirty="0" err="1" smtClean="0"/>
              <a:t>Prov</a:t>
            </a:r>
            <a:r>
              <a:rPr lang="en-CA" dirty="0" smtClean="0"/>
              <a:t>/Muni All Candidates meetings</a:t>
            </a:r>
          </a:p>
          <a:p>
            <a:r>
              <a:rPr lang="en-CA" dirty="0" smtClean="0"/>
              <a:t>Director training seminars</a:t>
            </a:r>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3</a:t>
            </a:fld>
            <a:endParaRPr lang="en-CA"/>
          </a:p>
        </p:txBody>
      </p:sp>
      <p:pic>
        <p:nvPicPr>
          <p:cNvPr id="6" name="AI-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1827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19" fill="hold"/>
                                        <p:tgtEl>
                                          <p:spTgt spid="6"/>
                                        </p:tgtEl>
                                      </p:cBhvr>
                                    </p:cmd>
                                  </p:childTnLst>
                                </p:cTn>
                              </p:par>
                              <p:par>
                                <p:cTn id="7" presetID="2" presetClass="entr" presetSubtype="4" fill="hold" nodeType="withEffect">
                                  <p:stCondLst>
                                    <p:cond delay="10000"/>
                                  </p:stCondLst>
                                  <p:childTnLst>
                                    <p:set>
                                      <p:cBhvr>
                                        <p:cTn id="8" dur="1" fill="hold">
                                          <p:stCondLst>
                                            <p:cond delay="0"/>
                                          </p:stCondLst>
                                        </p:cTn>
                                        <p:tgtEl>
                                          <p:spTgt spid="3">
                                            <p:txEl>
                                              <p:pRg st="2" end="2"/>
                                            </p:txEl>
                                          </p:spTgt>
                                        </p:tgtEl>
                                        <p:attrNameLst>
                                          <p:attrName>style.visibility</p:attrName>
                                        </p:attrNameLst>
                                      </p:cBhvr>
                                      <p:to>
                                        <p:strVal val="visible"/>
                                      </p:to>
                                    </p:set>
                                    <p:anim calcmode="lin" valueType="num">
                                      <p:cBhvr additive="base">
                                        <p:cTn id="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000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1500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1500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2000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000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000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Use of Facilities</a:t>
            </a:r>
            <a:endParaRPr lang="en-CA"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567644845"/>
              </p:ext>
            </p:extLst>
          </p:nvPr>
        </p:nvGraphicFramePr>
        <p:xfrm>
          <a:off x="838200" y="1825625"/>
          <a:ext cx="8995348"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30</a:t>
            </a:fld>
            <a:endParaRPr lang="en-CA"/>
          </a:p>
        </p:txBody>
      </p:sp>
      <p:sp>
        <p:nvSpPr>
          <p:cNvPr id="3" name="TextBox 2"/>
          <p:cNvSpPr txBox="1"/>
          <p:nvPr/>
        </p:nvSpPr>
        <p:spPr>
          <a:xfrm>
            <a:off x="9833548" y="2290119"/>
            <a:ext cx="2148665" cy="369332"/>
          </a:xfrm>
          <a:prstGeom prst="rect">
            <a:avLst/>
          </a:prstGeom>
          <a:noFill/>
        </p:spPr>
        <p:txBody>
          <a:bodyPr wrap="none" rtlCol="0">
            <a:spAutoFit/>
          </a:bodyPr>
          <a:lstStyle/>
          <a:p>
            <a:r>
              <a:rPr lang="en-CA" dirty="0" smtClean="0"/>
              <a:t>Data not unexpected</a:t>
            </a:r>
            <a:endParaRPr lang="en-CA" dirty="0"/>
          </a:p>
        </p:txBody>
      </p:sp>
      <p:pic>
        <p:nvPicPr>
          <p:cNvPr id="6" name="AI-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5335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Attraction Visits</a:t>
            </a:r>
            <a:endParaRPr lang="en-CA"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740229616"/>
              </p:ext>
            </p:extLst>
          </p:nvPr>
        </p:nvGraphicFramePr>
        <p:xfrm>
          <a:off x="838200" y="1825625"/>
          <a:ext cx="8890686"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31</a:t>
            </a:fld>
            <a:endParaRPr lang="en-CA"/>
          </a:p>
        </p:txBody>
      </p:sp>
      <p:sp>
        <p:nvSpPr>
          <p:cNvPr id="9" name="TextBox 8"/>
          <p:cNvSpPr txBox="1"/>
          <p:nvPr/>
        </p:nvSpPr>
        <p:spPr>
          <a:xfrm>
            <a:off x="9728886" y="2357230"/>
            <a:ext cx="2191870" cy="1200329"/>
          </a:xfrm>
          <a:prstGeom prst="rect">
            <a:avLst/>
          </a:prstGeom>
          <a:noFill/>
        </p:spPr>
        <p:txBody>
          <a:bodyPr wrap="square" rtlCol="0">
            <a:spAutoFit/>
          </a:bodyPr>
          <a:lstStyle/>
          <a:p>
            <a:r>
              <a:rPr lang="en-CA" dirty="0" smtClean="0"/>
              <a:t>Responses seem to indicate a return to essentially pre-</a:t>
            </a:r>
            <a:r>
              <a:rPr lang="en-CA" dirty="0" err="1" smtClean="0"/>
              <a:t>Covid</a:t>
            </a:r>
            <a:r>
              <a:rPr lang="en-CA" dirty="0" smtClean="0"/>
              <a:t> attendance levels</a:t>
            </a:r>
            <a:endParaRPr lang="en-CA" dirty="0"/>
          </a:p>
        </p:txBody>
      </p:sp>
      <p:pic>
        <p:nvPicPr>
          <p:cNvPr id="3" name="AI-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0450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 Community Medical Center</a:t>
            </a:r>
            <a:endParaRPr lang="en-CA"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912925171"/>
              </p:ext>
            </p:extLst>
          </p:nvPr>
        </p:nvGraphicFramePr>
        <p:xfrm>
          <a:off x="838200" y="1825625"/>
          <a:ext cx="8783972"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32</a:t>
            </a:fld>
            <a:endParaRPr lang="en-CA"/>
          </a:p>
        </p:txBody>
      </p:sp>
      <p:sp>
        <p:nvSpPr>
          <p:cNvPr id="9" name="TextBox 8"/>
          <p:cNvSpPr txBox="1"/>
          <p:nvPr/>
        </p:nvSpPr>
        <p:spPr>
          <a:xfrm>
            <a:off x="9622172" y="1408410"/>
            <a:ext cx="2281805" cy="923330"/>
          </a:xfrm>
          <a:prstGeom prst="rect">
            <a:avLst/>
          </a:prstGeom>
          <a:noFill/>
        </p:spPr>
        <p:txBody>
          <a:bodyPr wrap="square" rtlCol="0">
            <a:spAutoFit/>
          </a:bodyPr>
          <a:lstStyle/>
          <a:p>
            <a:r>
              <a:rPr lang="en-CA" dirty="0" smtClean="0"/>
              <a:t>Understandable that Seasonal resident usage is low</a:t>
            </a:r>
            <a:endParaRPr lang="en-CA" dirty="0"/>
          </a:p>
        </p:txBody>
      </p:sp>
      <p:sp>
        <p:nvSpPr>
          <p:cNvPr id="10" name="TextBox 9"/>
          <p:cNvSpPr txBox="1"/>
          <p:nvPr/>
        </p:nvSpPr>
        <p:spPr>
          <a:xfrm>
            <a:off x="9622172" y="2866717"/>
            <a:ext cx="2147582" cy="2031325"/>
          </a:xfrm>
          <a:prstGeom prst="rect">
            <a:avLst/>
          </a:prstGeom>
          <a:noFill/>
        </p:spPr>
        <p:txBody>
          <a:bodyPr wrap="square" rtlCol="0">
            <a:spAutoFit/>
          </a:bodyPr>
          <a:lstStyle/>
          <a:p>
            <a:r>
              <a:rPr lang="en-CA" dirty="0" smtClean="0"/>
              <a:t>Low Permanent resident usage coupled with very low ferry trips makes medical center justification difficult as a stand-alone</a:t>
            </a:r>
            <a:endParaRPr lang="en-CA" dirty="0"/>
          </a:p>
        </p:txBody>
      </p:sp>
      <p:pic>
        <p:nvPicPr>
          <p:cNvPr id="3" name="AI-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5394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Back Kitchen</a:t>
            </a:r>
            <a:endParaRPr lang="en-CA"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530550243"/>
              </p:ext>
            </p:extLst>
          </p:nvPr>
        </p:nvGraphicFramePr>
        <p:xfrm>
          <a:off x="838200" y="1825625"/>
          <a:ext cx="9137822"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33</a:t>
            </a:fld>
            <a:endParaRPr lang="en-CA"/>
          </a:p>
        </p:txBody>
      </p:sp>
      <p:sp>
        <p:nvSpPr>
          <p:cNvPr id="9" name="TextBox 8"/>
          <p:cNvSpPr txBox="1"/>
          <p:nvPr/>
        </p:nvSpPr>
        <p:spPr>
          <a:xfrm>
            <a:off x="9976022" y="1090523"/>
            <a:ext cx="1953123" cy="1200329"/>
          </a:xfrm>
          <a:prstGeom prst="rect">
            <a:avLst/>
          </a:prstGeom>
          <a:noFill/>
        </p:spPr>
        <p:txBody>
          <a:bodyPr wrap="square" rtlCol="0">
            <a:spAutoFit/>
          </a:bodyPr>
          <a:lstStyle/>
          <a:p>
            <a:r>
              <a:rPr lang="en-CA" dirty="0" smtClean="0"/>
              <a:t>Similar usage patterns between Permanent and Seasonal residents</a:t>
            </a:r>
            <a:endParaRPr lang="en-CA" dirty="0"/>
          </a:p>
        </p:txBody>
      </p:sp>
      <p:sp>
        <p:nvSpPr>
          <p:cNvPr id="10" name="TextBox 9"/>
          <p:cNvSpPr txBox="1"/>
          <p:nvPr/>
        </p:nvSpPr>
        <p:spPr>
          <a:xfrm>
            <a:off x="9976022" y="3006811"/>
            <a:ext cx="1953123" cy="1200329"/>
          </a:xfrm>
          <a:prstGeom prst="rect">
            <a:avLst/>
          </a:prstGeom>
          <a:noFill/>
        </p:spPr>
        <p:txBody>
          <a:bodyPr wrap="square" rtlCol="0">
            <a:spAutoFit/>
          </a:bodyPr>
          <a:lstStyle/>
          <a:p>
            <a:r>
              <a:rPr lang="en-CA" dirty="0" smtClean="0"/>
              <a:t>Opportunity space to understand why 16% don’t use at all</a:t>
            </a:r>
            <a:endParaRPr lang="en-CA" dirty="0"/>
          </a:p>
        </p:txBody>
      </p:sp>
      <p:pic>
        <p:nvPicPr>
          <p:cNvPr id="3" name="AI-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442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Winter Carnival</a:t>
            </a:r>
            <a:endParaRPr lang="en-CA"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530908536"/>
              </p:ext>
            </p:extLst>
          </p:nvPr>
        </p:nvGraphicFramePr>
        <p:xfrm>
          <a:off x="838200" y="1524000"/>
          <a:ext cx="9030730" cy="4652963"/>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34</a:t>
            </a:fld>
            <a:endParaRPr lang="en-CA"/>
          </a:p>
        </p:txBody>
      </p:sp>
      <p:sp>
        <p:nvSpPr>
          <p:cNvPr id="9" name="TextBox 8"/>
          <p:cNvSpPr txBox="1"/>
          <p:nvPr/>
        </p:nvSpPr>
        <p:spPr>
          <a:xfrm>
            <a:off x="9868930" y="1820562"/>
            <a:ext cx="2110549" cy="1200329"/>
          </a:xfrm>
          <a:prstGeom prst="rect">
            <a:avLst/>
          </a:prstGeom>
          <a:noFill/>
        </p:spPr>
        <p:txBody>
          <a:bodyPr wrap="square" rtlCol="0">
            <a:spAutoFit/>
          </a:bodyPr>
          <a:lstStyle/>
          <a:p>
            <a:r>
              <a:rPr lang="en-CA" dirty="0" smtClean="0"/>
              <a:t>Good interest shown by both Permanent and Seasonal residents</a:t>
            </a:r>
            <a:endParaRPr lang="en-CA" dirty="0"/>
          </a:p>
        </p:txBody>
      </p:sp>
      <p:sp>
        <p:nvSpPr>
          <p:cNvPr id="3" name="TextBox 2"/>
          <p:cNvSpPr txBox="1"/>
          <p:nvPr/>
        </p:nvSpPr>
        <p:spPr>
          <a:xfrm>
            <a:off x="9868930" y="3303625"/>
            <a:ext cx="1917602" cy="923330"/>
          </a:xfrm>
          <a:prstGeom prst="rect">
            <a:avLst/>
          </a:prstGeom>
          <a:noFill/>
        </p:spPr>
        <p:txBody>
          <a:bodyPr wrap="square" rtlCol="0">
            <a:spAutoFit/>
          </a:bodyPr>
          <a:lstStyle/>
          <a:p>
            <a:r>
              <a:rPr lang="en-CA" dirty="0" smtClean="0"/>
              <a:t>Clearly a project worth further investigating</a:t>
            </a:r>
            <a:endParaRPr lang="en-CA" dirty="0"/>
          </a:p>
        </p:txBody>
      </p:sp>
      <p:pic>
        <p:nvPicPr>
          <p:cNvPr id="6" name="AI-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2208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Top 3 Issues</a:t>
            </a:r>
            <a:endParaRPr lang="en-CA" dirty="0"/>
          </a:p>
        </p:txBody>
      </p:sp>
      <p:sp>
        <p:nvSpPr>
          <p:cNvPr id="3" name="Content Placeholder 2"/>
          <p:cNvSpPr>
            <a:spLocks noGrp="1"/>
          </p:cNvSpPr>
          <p:nvPr>
            <p:ph idx="1"/>
          </p:nvPr>
        </p:nvSpPr>
        <p:spPr/>
        <p:txBody>
          <a:bodyPr>
            <a:normAutofit lnSpcReduction="10000"/>
          </a:bodyPr>
          <a:lstStyle/>
          <a:p>
            <a:r>
              <a:rPr lang="en-CA" dirty="0" smtClean="0"/>
              <a:t>In 2019, 475 responses identified 23 issues</a:t>
            </a:r>
          </a:p>
          <a:p>
            <a:r>
              <a:rPr lang="en-CA" dirty="0" smtClean="0"/>
              <a:t>Top 10 identified issues were (in order):</a:t>
            </a:r>
          </a:p>
          <a:p>
            <a:pPr lvl="2"/>
            <a:r>
              <a:rPr lang="en-CA" dirty="0" smtClean="0"/>
              <a:t>Roads</a:t>
            </a:r>
          </a:p>
          <a:p>
            <a:pPr lvl="2"/>
            <a:r>
              <a:rPr lang="en-CA" dirty="0" smtClean="0"/>
              <a:t>Ferry</a:t>
            </a:r>
          </a:p>
          <a:p>
            <a:pPr lvl="2"/>
            <a:r>
              <a:rPr lang="en-CA" dirty="0" smtClean="0"/>
              <a:t>Community Relationships</a:t>
            </a:r>
          </a:p>
          <a:p>
            <a:pPr lvl="2"/>
            <a:r>
              <a:rPr lang="en-CA" dirty="0" smtClean="0"/>
              <a:t>Store/Store hours</a:t>
            </a:r>
          </a:p>
          <a:p>
            <a:pPr lvl="2"/>
            <a:r>
              <a:rPr lang="en-CA" dirty="0" smtClean="0"/>
              <a:t>Aging population &amp; Need for new families</a:t>
            </a:r>
          </a:p>
          <a:p>
            <a:pPr lvl="2"/>
            <a:r>
              <a:rPr lang="en-CA" dirty="0" smtClean="0"/>
              <a:t>High Speed Internet</a:t>
            </a:r>
          </a:p>
          <a:p>
            <a:pPr lvl="2"/>
            <a:r>
              <a:rPr lang="en-CA" dirty="0" smtClean="0"/>
              <a:t>Flooding/Erosion</a:t>
            </a:r>
          </a:p>
          <a:p>
            <a:pPr lvl="2"/>
            <a:r>
              <a:rPr lang="en-CA" dirty="0" smtClean="0"/>
              <a:t>Housing, Development </a:t>
            </a:r>
            <a:r>
              <a:rPr lang="en-CA" dirty="0"/>
              <a:t>&amp;</a:t>
            </a:r>
            <a:r>
              <a:rPr lang="en-CA" dirty="0" smtClean="0"/>
              <a:t> Affordability</a:t>
            </a:r>
          </a:p>
          <a:p>
            <a:pPr lvl="2"/>
            <a:r>
              <a:rPr lang="en-CA" dirty="0" smtClean="0"/>
              <a:t>School</a:t>
            </a:r>
          </a:p>
          <a:p>
            <a:pPr lvl="2"/>
            <a:r>
              <a:rPr lang="en-CA" dirty="0" smtClean="0"/>
              <a:t>Seniors services</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35</a:t>
            </a:fld>
            <a:endParaRPr lang="en-CA"/>
          </a:p>
        </p:txBody>
      </p:sp>
      <p:pic>
        <p:nvPicPr>
          <p:cNvPr id="6" name="AI-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5712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19" fill="hold"/>
                                        <p:tgtEl>
                                          <p:spTgt spid="6"/>
                                        </p:tgtEl>
                                      </p:cBhvr>
                                    </p:cmd>
                                  </p:childTnLst>
                                </p:cTn>
                              </p:par>
                              <p:par>
                                <p:cTn id="7" presetID="2" presetClass="entr" presetSubtype="4" fill="hold" nodeType="withEffect">
                                  <p:stCondLst>
                                    <p:cond delay="12000"/>
                                  </p:stCondLst>
                                  <p:childTnLst>
                                    <p:set>
                                      <p:cBhvr>
                                        <p:cTn id="8" dur="1" fill="hold">
                                          <p:stCondLst>
                                            <p:cond delay="0"/>
                                          </p:stCondLst>
                                        </p:cTn>
                                        <p:tgtEl>
                                          <p:spTgt spid="3">
                                            <p:txEl>
                                              <p:pRg st="2" end="2"/>
                                            </p:txEl>
                                          </p:spTgt>
                                        </p:tgtEl>
                                        <p:attrNameLst>
                                          <p:attrName>style.visibility</p:attrName>
                                        </p:attrNameLst>
                                      </p:cBhvr>
                                      <p:to>
                                        <p:strVal val="visible"/>
                                      </p:to>
                                    </p:set>
                                    <p:anim calcmode="lin" valueType="num">
                                      <p:cBhvr additive="base">
                                        <p:cTn id="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200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1200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1200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1200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400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400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2400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2400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24000"/>
                                  </p:stCondLst>
                                  <p:childTnLst>
                                    <p:set>
                                      <p:cBhvr>
                                        <p:cTn id="44" dur="1" fill="hold">
                                          <p:stCondLst>
                                            <p:cond delay="0"/>
                                          </p:stCondLst>
                                        </p:cTn>
                                        <p:tgtEl>
                                          <p:spTgt spid="3">
                                            <p:txEl>
                                              <p:pRg st="11" end="11"/>
                                            </p:txEl>
                                          </p:spTgt>
                                        </p:tgtEl>
                                        <p:attrNameLst>
                                          <p:attrName>style.visibility</p:attrName>
                                        </p:attrNameLst>
                                      </p:cBhvr>
                                      <p:to>
                                        <p:strVal val="visible"/>
                                      </p:to>
                                    </p:set>
                                    <p:anim calcmode="lin" valueType="num">
                                      <p:cBhvr additive="base">
                                        <p:cTn id="4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Top Issues in 2023</a:t>
            </a:r>
            <a:endParaRPr lang="en-CA" dirty="0"/>
          </a:p>
        </p:txBody>
      </p:sp>
      <p:sp>
        <p:nvSpPr>
          <p:cNvPr id="3" name="Content Placeholder 2"/>
          <p:cNvSpPr>
            <a:spLocks noGrp="1"/>
          </p:cNvSpPr>
          <p:nvPr>
            <p:ph idx="1"/>
          </p:nvPr>
        </p:nvSpPr>
        <p:spPr>
          <a:xfrm>
            <a:off x="838200" y="1690688"/>
            <a:ext cx="10515600" cy="4351338"/>
          </a:xfrm>
        </p:spPr>
        <p:txBody>
          <a:bodyPr>
            <a:normAutofit/>
          </a:bodyPr>
          <a:lstStyle/>
          <a:p>
            <a:r>
              <a:rPr lang="en-CA" dirty="0" smtClean="0"/>
              <a:t>Over 55 different issues/suggestions identified </a:t>
            </a:r>
            <a:r>
              <a:rPr lang="en-CA" sz="2000" dirty="0" smtClean="0"/>
              <a:t>(446 responses)</a:t>
            </a:r>
            <a:endParaRPr lang="en-CA" dirty="0" smtClean="0"/>
          </a:p>
          <a:p>
            <a:pPr lvl="2"/>
            <a:r>
              <a:rPr lang="en-CA" dirty="0" smtClean="0"/>
              <a:t>* if they were on 2019’s top 10 (with their position number)</a:t>
            </a:r>
          </a:p>
          <a:p>
            <a:r>
              <a:rPr lang="en-CA" dirty="0" smtClean="0"/>
              <a:t>2 major issues on just about everyone’s mind</a:t>
            </a:r>
          </a:p>
          <a:p>
            <a:r>
              <a:rPr lang="en-CA" dirty="0" smtClean="0"/>
              <a:t>Ferry*</a:t>
            </a:r>
            <a:r>
              <a:rPr lang="en-CA" sz="1800" baseline="60000" dirty="0" smtClean="0"/>
              <a:t>(2)</a:t>
            </a:r>
            <a:r>
              <a:rPr lang="en-CA" dirty="0" smtClean="0"/>
              <a:t> (153)</a:t>
            </a:r>
          </a:p>
          <a:p>
            <a:pPr lvl="2"/>
            <a:r>
              <a:rPr lang="en-CA" dirty="0" smtClean="0"/>
              <a:t>Operations (45)</a:t>
            </a:r>
          </a:p>
          <a:p>
            <a:pPr lvl="2"/>
            <a:r>
              <a:rPr lang="en-CA" dirty="0" smtClean="0"/>
              <a:t>Cost (5)</a:t>
            </a:r>
          </a:p>
          <a:p>
            <a:pPr lvl="2"/>
            <a:r>
              <a:rPr lang="en-CA" dirty="0" smtClean="0"/>
              <a:t>Crew (7)</a:t>
            </a:r>
          </a:p>
          <a:p>
            <a:pPr lvl="2"/>
            <a:r>
              <a:rPr lang="en-CA" dirty="0" smtClean="0"/>
              <a:t>New Ferry (70)</a:t>
            </a:r>
          </a:p>
          <a:p>
            <a:pPr lvl="2"/>
            <a:r>
              <a:rPr lang="en-CA" dirty="0" smtClean="0"/>
              <a:t>Line-ups/traffic/trucks/</a:t>
            </a:r>
            <a:r>
              <a:rPr lang="en-CA" dirty="0" err="1" smtClean="0"/>
              <a:t>etc</a:t>
            </a:r>
            <a:r>
              <a:rPr lang="en-CA" dirty="0" smtClean="0"/>
              <a:t> (26)</a:t>
            </a:r>
          </a:p>
          <a:p>
            <a:r>
              <a:rPr lang="en-CA" dirty="0" smtClean="0"/>
              <a:t>Roads*</a:t>
            </a:r>
            <a:r>
              <a:rPr lang="en-CA" sz="1800" baseline="60000" dirty="0" smtClean="0"/>
              <a:t>(1)</a:t>
            </a:r>
            <a:r>
              <a:rPr lang="en-CA" dirty="0" smtClean="0"/>
              <a:t> (58)</a:t>
            </a:r>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36</a:t>
            </a:fld>
            <a:endParaRPr lang="en-CA"/>
          </a:p>
        </p:txBody>
      </p:sp>
      <p:pic>
        <p:nvPicPr>
          <p:cNvPr id="6" name="AI-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102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30" fill="hold"/>
                                        <p:tgtEl>
                                          <p:spTgt spid="6"/>
                                        </p:tgtEl>
                                      </p:cBhvr>
                                    </p:cmd>
                                  </p:childTnLst>
                                </p:cTn>
                              </p:par>
                              <p:par>
                                <p:cTn id="7" presetID="2" presetClass="entr" presetSubtype="4" fill="hold" nodeType="withEffect">
                                  <p:stCondLst>
                                    <p:cond delay="10000"/>
                                  </p:stCondLst>
                                  <p:childTnLst>
                                    <p:set>
                                      <p:cBhvr>
                                        <p:cTn id="8" dur="1" fill="hold">
                                          <p:stCondLst>
                                            <p:cond delay="0"/>
                                          </p:stCondLst>
                                        </p:cTn>
                                        <p:tgtEl>
                                          <p:spTgt spid="3">
                                            <p:txEl>
                                              <p:pRg st="2" end="2"/>
                                            </p:txEl>
                                          </p:spTgt>
                                        </p:tgtEl>
                                        <p:attrNameLst>
                                          <p:attrName>style.visibility</p:attrName>
                                        </p:attrNameLst>
                                      </p:cBhvr>
                                      <p:to>
                                        <p:strVal val="visible"/>
                                      </p:to>
                                    </p:set>
                                    <p:anim calcmode="lin" valueType="num">
                                      <p:cBhvr additive="base">
                                        <p:cTn id="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500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1500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1500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1500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1500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2000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Significant Common Issues</a:t>
            </a:r>
            <a:endParaRPr lang="en-CA" dirty="0"/>
          </a:p>
        </p:txBody>
      </p:sp>
      <p:sp>
        <p:nvSpPr>
          <p:cNvPr id="3" name="Content Placeholder 2"/>
          <p:cNvSpPr>
            <a:spLocks noGrp="1"/>
          </p:cNvSpPr>
          <p:nvPr>
            <p:ph idx="1"/>
          </p:nvPr>
        </p:nvSpPr>
        <p:spPr/>
        <p:txBody>
          <a:bodyPr>
            <a:normAutofit/>
          </a:bodyPr>
          <a:lstStyle/>
          <a:p>
            <a:r>
              <a:rPr lang="en-CA" dirty="0"/>
              <a:t>Medical Clinic/Healthcare  (21</a:t>
            </a:r>
            <a:r>
              <a:rPr lang="en-CA" dirty="0" smtClean="0"/>
              <a:t>)</a:t>
            </a:r>
          </a:p>
          <a:p>
            <a:r>
              <a:rPr lang="en-CA" dirty="0" smtClean="0"/>
              <a:t>Affordable Housing/Development*</a:t>
            </a:r>
            <a:r>
              <a:rPr lang="en-CA" sz="1800" baseline="60000" dirty="0" smtClean="0"/>
              <a:t>(8)</a:t>
            </a:r>
            <a:r>
              <a:rPr lang="en-CA" dirty="0" smtClean="0"/>
              <a:t> (18)</a:t>
            </a:r>
          </a:p>
          <a:p>
            <a:r>
              <a:rPr lang="en-CA" dirty="0" smtClean="0"/>
              <a:t>Community Facility (15)</a:t>
            </a:r>
          </a:p>
          <a:p>
            <a:r>
              <a:rPr lang="en-CA" dirty="0" smtClean="0"/>
              <a:t>Community Social Cohesion*</a:t>
            </a:r>
            <a:r>
              <a:rPr lang="en-CA" sz="1800" baseline="60000" dirty="0" smtClean="0"/>
              <a:t>(3)</a:t>
            </a:r>
            <a:r>
              <a:rPr lang="en-CA" dirty="0" smtClean="0"/>
              <a:t> (13)</a:t>
            </a:r>
          </a:p>
          <a:p>
            <a:r>
              <a:rPr lang="en-CA" dirty="0" smtClean="0"/>
              <a:t>Tourists/Visitors (13)</a:t>
            </a:r>
          </a:p>
          <a:p>
            <a:r>
              <a:rPr lang="en-CA" dirty="0" smtClean="0"/>
              <a:t>Internet*</a:t>
            </a:r>
            <a:r>
              <a:rPr lang="en-CA" sz="1800" baseline="60000" dirty="0" smtClean="0"/>
              <a:t>(6)</a:t>
            </a:r>
            <a:r>
              <a:rPr lang="en-CA" dirty="0" smtClean="0"/>
              <a:t> (12)</a:t>
            </a:r>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37</a:t>
            </a:fld>
            <a:endParaRPr lang="en-CA"/>
          </a:p>
        </p:txBody>
      </p:sp>
      <p:pic>
        <p:nvPicPr>
          <p:cNvPr id="6" name="AI-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704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18" fill="hold"/>
                                        <p:tgtEl>
                                          <p:spTgt spid="6"/>
                                        </p:tgtEl>
                                      </p:cBhvr>
                                    </p:cmd>
                                  </p:childTnLst>
                                </p:cTn>
                              </p:par>
                              <p:par>
                                <p:cTn id="7" presetID="2" presetClass="entr" presetSubtype="4"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Other Common Concerns – Part 1</a:t>
            </a:r>
            <a:endParaRPr lang="en-CA" dirty="0"/>
          </a:p>
        </p:txBody>
      </p:sp>
      <p:sp>
        <p:nvSpPr>
          <p:cNvPr id="3" name="Content Placeholder 2"/>
          <p:cNvSpPr>
            <a:spLocks noGrp="1"/>
          </p:cNvSpPr>
          <p:nvPr>
            <p:ph idx="1"/>
          </p:nvPr>
        </p:nvSpPr>
        <p:spPr/>
        <p:txBody>
          <a:bodyPr>
            <a:normAutofit/>
          </a:bodyPr>
          <a:lstStyle/>
          <a:p>
            <a:r>
              <a:rPr lang="en-CA" dirty="0"/>
              <a:t>Need for new </a:t>
            </a:r>
            <a:r>
              <a:rPr lang="en-CA" dirty="0" smtClean="0"/>
              <a:t>families*</a:t>
            </a:r>
            <a:r>
              <a:rPr lang="en-CA" sz="1800" baseline="60000" dirty="0" smtClean="0"/>
              <a:t>(5)</a:t>
            </a:r>
            <a:r>
              <a:rPr lang="en-CA" dirty="0" smtClean="0"/>
              <a:t> </a:t>
            </a:r>
            <a:r>
              <a:rPr lang="en-CA" dirty="0"/>
              <a:t>(11)</a:t>
            </a:r>
          </a:p>
          <a:p>
            <a:r>
              <a:rPr lang="en-CA" dirty="0"/>
              <a:t>Township Services/Relationship (11)</a:t>
            </a:r>
          </a:p>
          <a:p>
            <a:r>
              <a:rPr lang="en-CA" dirty="0"/>
              <a:t>Property Taxes (10</a:t>
            </a:r>
            <a:r>
              <a:rPr lang="en-CA" dirty="0" smtClean="0"/>
              <a:t>)</a:t>
            </a:r>
          </a:p>
          <a:p>
            <a:r>
              <a:rPr lang="en-CA" dirty="0" smtClean="0"/>
              <a:t>Traffic/collisions/speeding/drunk driving (9)</a:t>
            </a:r>
          </a:p>
          <a:p>
            <a:r>
              <a:rPr lang="en-CA" dirty="0" smtClean="0"/>
              <a:t>Lack of services from mainland/support of Island businesses (9)</a:t>
            </a:r>
          </a:p>
          <a:p>
            <a:r>
              <a:rPr lang="en-CA" dirty="0" smtClean="0"/>
              <a:t>Aging population*</a:t>
            </a:r>
            <a:r>
              <a:rPr lang="en-CA" sz="1800" baseline="60000" dirty="0" smtClean="0"/>
              <a:t>(5)</a:t>
            </a:r>
            <a:r>
              <a:rPr lang="en-CA" dirty="0" smtClean="0"/>
              <a:t> (7)</a:t>
            </a:r>
          </a:p>
          <a:p>
            <a:r>
              <a:rPr lang="en-CA" dirty="0" smtClean="0"/>
              <a:t>Climate change (7)</a:t>
            </a:r>
          </a:p>
          <a:p>
            <a:r>
              <a:rPr lang="en-CA" dirty="0" smtClean="0"/>
              <a:t>Crime/Theft/Vandalism/Trespass (6)</a:t>
            </a:r>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38</a:t>
            </a:fld>
            <a:endParaRPr lang="en-CA"/>
          </a:p>
        </p:txBody>
      </p:sp>
      <p:pic>
        <p:nvPicPr>
          <p:cNvPr id="6" name="AI-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6381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3" fill="hold"/>
                                        <p:tgtEl>
                                          <p:spTgt spid="6"/>
                                        </p:tgtEl>
                                      </p:cBhvr>
                                    </p:cmd>
                                  </p:childTnLst>
                                </p:cTn>
                              </p:par>
                              <p:par>
                                <p:cTn id="7" presetID="2" presetClass="entr" presetSubtype="4" fill="hold" nodeType="withEffect">
                                  <p:stCondLst>
                                    <p:cond delay="7500"/>
                                  </p:stCondLst>
                                  <p:childTnLst>
                                    <p:set>
                                      <p:cBhvr>
                                        <p:cTn id="8" dur="1" fill="hold">
                                          <p:stCondLst>
                                            <p:cond delay="0"/>
                                          </p:stCondLst>
                                        </p:cTn>
                                        <p:tgtEl>
                                          <p:spTgt spid="3">
                                            <p:txEl>
                                              <p:pRg st="3" end="3"/>
                                            </p:txEl>
                                          </p:spTgt>
                                        </p:tgtEl>
                                        <p:attrNameLst>
                                          <p:attrName>style.visibility</p:attrName>
                                        </p:attrNameLst>
                                      </p:cBhvr>
                                      <p:to>
                                        <p:strVal val="visible"/>
                                      </p:to>
                                    </p:set>
                                    <p:anim calcmode="lin" valueType="num">
                                      <p:cBhvr additive="base">
                                        <p:cTn id="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750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1200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1200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1200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Other Common Concerns – Part 2</a:t>
            </a:r>
            <a:endParaRPr lang="en-CA" dirty="0"/>
          </a:p>
        </p:txBody>
      </p:sp>
      <p:sp>
        <p:nvSpPr>
          <p:cNvPr id="3" name="Content Placeholder 2"/>
          <p:cNvSpPr>
            <a:spLocks noGrp="1"/>
          </p:cNvSpPr>
          <p:nvPr>
            <p:ph idx="1"/>
          </p:nvPr>
        </p:nvSpPr>
        <p:spPr/>
        <p:txBody>
          <a:bodyPr>
            <a:normAutofit lnSpcReduction="10000"/>
          </a:bodyPr>
          <a:lstStyle/>
          <a:p>
            <a:r>
              <a:rPr lang="en-CA" dirty="0"/>
              <a:t>Hydro outages (5)</a:t>
            </a:r>
          </a:p>
          <a:p>
            <a:r>
              <a:rPr lang="en-CA" dirty="0" smtClean="0"/>
              <a:t>Erosion*</a:t>
            </a:r>
            <a:r>
              <a:rPr lang="en-CA" sz="1800" baseline="60000" dirty="0" smtClean="0"/>
              <a:t>(7)</a:t>
            </a:r>
            <a:r>
              <a:rPr lang="en-CA" dirty="0" smtClean="0"/>
              <a:t> </a:t>
            </a:r>
            <a:r>
              <a:rPr lang="en-CA" dirty="0"/>
              <a:t>(5)</a:t>
            </a:r>
          </a:p>
          <a:p>
            <a:r>
              <a:rPr lang="en-CA" dirty="0"/>
              <a:t>Land speculation/Trailers (4)</a:t>
            </a:r>
          </a:p>
          <a:p>
            <a:r>
              <a:rPr lang="en-CA" dirty="0"/>
              <a:t>Cost of living (4)</a:t>
            </a:r>
          </a:p>
          <a:p>
            <a:r>
              <a:rPr lang="en-CA" dirty="0"/>
              <a:t>Protecting nature (4</a:t>
            </a:r>
            <a:r>
              <a:rPr lang="en-CA" dirty="0" smtClean="0"/>
              <a:t>)</a:t>
            </a:r>
          </a:p>
          <a:p>
            <a:r>
              <a:rPr lang="en-CA" dirty="0" err="1" smtClean="0"/>
              <a:t>AirBNB</a:t>
            </a:r>
            <a:r>
              <a:rPr lang="en-CA" dirty="0" smtClean="0"/>
              <a:t>/Rentals (3)</a:t>
            </a:r>
            <a:endParaRPr lang="en-CA" dirty="0"/>
          </a:p>
          <a:p>
            <a:r>
              <a:rPr lang="en-CA" dirty="0"/>
              <a:t>Seniors </a:t>
            </a:r>
            <a:r>
              <a:rPr lang="en-CA" dirty="0" smtClean="0"/>
              <a:t>services*</a:t>
            </a:r>
            <a:r>
              <a:rPr lang="en-CA" sz="1800" baseline="60000" dirty="0" smtClean="0"/>
              <a:t>(10)</a:t>
            </a:r>
            <a:r>
              <a:rPr lang="en-CA" dirty="0" smtClean="0"/>
              <a:t> (3)</a:t>
            </a:r>
            <a:endParaRPr lang="en-CA" dirty="0"/>
          </a:p>
          <a:p>
            <a:r>
              <a:rPr lang="en-CA" dirty="0"/>
              <a:t>Beaches </a:t>
            </a:r>
            <a:r>
              <a:rPr lang="en-CA" dirty="0" smtClean="0"/>
              <a:t>parking/access (3)</a:t>
            </a:r>
            <a:endParaRPr lang="en-CA" dirty="0"/>
          </a:p>
          <a:p>
            <a:r>
              <a:rPr lang="en-CA" dirty="0"/>
              <a:t>Growth too fast/too many </a:t>
            </a:r>
            <a:r>
              <a:rPr lang="en-CA" dirty="0" smtClean="0"/>
              <a:t>people (3)</a:t>
            </a:r>
            <a:endParaRPr lang="en-CA" dirty="0"/>
          </a:p>
          <a:p>
            <a:endParaRPr lang="en-CA" dirty="0"/>
          </a:p>
          <a:p>
            <a:endParaRPr lang="en-CA" dirty="0"/>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39</a:t>
            </a:fld>
            <a:endParaRPr lang="en-CA"/>
          </a:p>
        </p:txBody>
      </p:sp>
      <p:pic>
        <p:nvPicPr>
          <p:cNvPr id="6" name="AI-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6700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82" fill="hold"/>
                                        <p:tgtEl>
                                          <p:spTgt spid="6"/>
                                        </p:tgtEl>
                                      </p:cBhvr>
                                    </p:cmd>
                                  </p:childTnLst>
                                </p:cTn>
                              </p:par>
                              <p:par>
                                <p:cTn id="7" presetID="2" presetClass="entr" presetSubtype="4" fill="hold" nodeType="withEffect">
                                  <p:stCondLst>
                                    <p:cond delay="7500"/>
                                  </p:stCondLst>
                                  <p:childTnLst>
                                    <p:set>
                                      <p:cBhvr>
                                        <p:cTn id="8" dur="1" fill="hold">
                                          <p:stCondLst>
                                            <p:cond delay="0"/>
                                          </p:stCondLst>
                                        </p:cTn>
                                        <p:tgtEl>
                                          <p:spTgt spid="3">
                                            <p:txEl>
                                              <p:pRg st="1" end="1"/>
                                            </p:txEl>
                                          </p:spTgt>
                                        </p:tgtEl>
                                        <p:attrNameLst>
                                          <p:attrName>style.visibility</p:attrName>
                                        </p:attrNameLst>
                                      </p:cBhvr>
                                      <p:to>
                                        <p:strVal val="visible"/>
                                      </p:to>
                                    </p:set>
                                    <p:anim calcmode="lin" valueType="num">
                                      <p:cBhvr additive="base">
                                        <p:cTn id="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750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75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1200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1200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750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1200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1200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t>Disclaimer</a:t>
            </a:r>
            <a:endParaRPr lang="en-CA" b="1" dirty="0"/>
          </a:p>
        </p:txBody>
      </p:sp>
      <p:sp>
        <p:nvSpPr>
          <p:cNvPr id="3" name="Content Placeholder 2"/>
          <p:cNvSpPr>
            <a:spLocks noGrp="1"/>
          </p:cNvSpPr>
          <p:nvPr>
            <p:ph idx="1"/>
          </p:nvPr>
        </p:nvSpPr>
        <p:spPr/>
        <p:txBody>
          <a:bodyPr/>
          <a:lstStyle/>
          <a:p>
            <a:r>
              <a:rPr lang="en-CA" dirty="0" smtClean="0"/>
              <a:t>Results are based on what was submitted and are therefore skewed by the opinions of those who submitted.</a:t>
            </a:r>
          </a:p>
          <a:p>
            <a:r>
              <a:rPr lang="en-CA" dirty="0" smtClean="0"/>
              <a:t>To the best of our analysis duplicate responses or other interference in the process used to collect the data was not present.</a:t>
            </a:r>
          </a:p>
          <a:p>
            <a:r>
              <a:rPr lang="en-CA" dirty="0" smtClean="0"/>
              <a:t>Sample size is sufficient to be statistically significant and we believe diverse enough of source to consider that the results accurately reflect the Island. Because the responses are not totally random, confidence intervals cannot be established.</a:t>
            </a:r>
            <a:endParaRPr lang="en-CA" dirty="0"/>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4</a:t>
            </a:fld>
            <a:endParaRPr lang="en-CA"/>
          </a:p>
        </p:txBody>
      </p:sp>
      <p:pic>
        <p:nvPicPr>
          <p:cNvPr id="7" name="AI-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3847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5" fill="hold"/>
                                        <p:tgtEl>
                                          <p:spTgt spid="7"/>
                                        </p:tgtEl>
                                      </p:cBhvr>
                                    </p:cmd>
                                  </p:childTnLst>
                                </p:cTn>
                              </p:par>
                              <p:par>
                                <p:cTn id="7" presetID="2" presetClass="entr" presetSubtype="4" fill="hold" nodeType="withEffect">
                                  <p:stCondLst>
                                    <p:cond delay="7500"/>
                                  </p:stCondLst>
                                  <p:childTnLst>
                                    <p:set>
                                      <p:cBhvr>
                                        <p:cTn id="8" dur="1" fill="hold">
                                          <p:stCondLst>
                                            <p:cond delay="0"/>
                                          </p:stCondLst>
                                        </p:cTn>
                                        <p:tgtEl>
                                          <p:spTgt spid="3">
                                            <p:txEl>
                                              <p:pRg st="1" end="1"/>
                                            </p:txEl>
                                          </p:spTgt>
                                        </p:tgtEl>
                                        <p:attrNameLst>
                                          <p:attrName>style.visibility</p:attrName>
                                        </p:attrNameLst>
                                      </p:cBhvr>
                                      <p:to>
                                        <p:strVal val="visible"/>
                                      </p:to>
                                    </p:set>
                                    <p:anim calcmode="lin" valueType="num">
                                      <p:cBhvr additive="base">
                                        <p:cTn id="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500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t>Other Noted Issues</a:t>
            </a:r>
            <a:endParaRPr lang="en-CA" b="1" dirty="0"/>
          </a:p>
        </p:txBody>
      </p:sp>
      <p:sp>
        <p:nvSpPr>
          <p:cNvPr id="3" name="Content Placeholder 2"/>
          <p:cNvSpPr>
            <a:spLocks noGrp="1"/>
          </p:cNvSpPr>
          <p:nvPr>
            <p:ph sz="half" idx="1"/>
          </p:nvPr>
        </p:nvSpPr>
        <p:spPr/>
        <p:txBody>
          <a:bodyPr>
            <a:normAutofit fontScale="92500" lnSpcReduction="20000"/>
          </a:bodyPr>
          <a:lstStyle/>
          <a:p>
            <a:r>
              <a:rPr lang="en-CA" dirty="0" smtClean="0"/>
              <a:t>Category 2 </a:t>
            </a:r>
          </a:p>
          <a:p>
            <a:pPr lvl="2"/>
            <a:r>
              <a:rPr lang="en-CA" dirty="0" smtClean="0"/>
              <a:t>Docking facilities</a:t>
            </a:r>
          </a:p>
          <a:p>
            <a:pPr lvl="2"/>
            <a:r>
              <a:rPr lang="en-CA" dirty="0" smtClean="0"/>
              <a:t>Garbage dump</a:t>
            </a:r>
          </a:p>
          <a:p>
            <a:pPr lvl="2"/>
            <a:r>
              <a:rPr lang="en-CA" dirty="0" smtClean="0"/>
              <a:t>Employment of young Islanders</a:t>
            </a:r>
          </a:p>
          <a:p>
            <a:pPr lvl="2"/>
            <a:r>
              <a:rPr lang="en-CA" dirty="0" smtClean="0"/>
              <a:t>General Store products*</a:t>
            </a:r>
            <a:r>
              <a:rPr lang="en-CA" sz="1900" baseline="36000" dirty="0" smtClean="0"/>
              <a:t>(4)</a:t>
            </a:r>
            <a:endParaRPr lang="en-CA" baseline="36000" dirty="0" smtClean="0"/>
          </a:p>
          <a:p>
            <a:pPr lvl="2"/>
            <a:r>
              <a:rPr lang="en-CA" dirty="0" smtClean="0"/>
              <a:t>LDSB/Loyalist/Rec </a:t>
            </a:r>
            <a:r>
              <a:rPr lang="en-CA" dirty="0" err="1" smtClean="0"/>
              <a:t>Cmte</a:t>
            </a:r>
            <a:r>
              <a:rPr lang="en-CA" dirty="0" smtClean="0"/>
              <a:t> relationship</a:t>
            </a:r>
          </a:p>
          <a:p>
            <a:pPr lvl="2"/>
            <a:r>
              <a:rPr lang="en-CA" dirty="0" smtClean="0"/>
              <a:t>Tree replacement</a:t>
            </a:r>
          </a:p>
          <a:p>
            <a:pPr lvl="2"/>
            <a:r>
              <a:rPr lang="en-CA" dirty="0" smtClean="0"/>
              <a:t>Wild parsnip</a:t>
            </a:r>
          </a:p>
          <a:p>
            <a:pPr lvl="2"/>
            <a:r>
              <a:rPr lang="en-CA" dirty="0" smtClean="0"/>
              <a:t>Township hall in Stella</a:t>
            </a:r>
          </a:p>
          <a:p>
            <a:pPr lvl="2"/>
            <a:r>
              <a:rPr lang="en-CA" dirty="0" smtClean="0"/>
              <a:t>AI Renewable Energy Benefit Fund allocation</a:t>
            </a:r>
          </a:p>
          <a:p>
            <a:pPr lvl="2"/>
            <a:r>
              <a:rPr lang="en-CA" dirty="0" smtClean="0"/>
              <a:t>Zoning</a:t>
            </a:r>
          </a:p>
          <a:p>
            <a:pPr lvl="2"/>
            <a:r>
              <a:rPr lang="en-CA" dirty="0" smtClean="0"/>
              <a:t>Transport from Mainland docks</a:t>
            </a:r>
          </a:p>
          <a:p>
            <a:pPr lvl="2"/>
            <a:r>
              <a:rPr lang="en-CA" dirty="0" smtClean="0"/>
              <a:t>Safe drinking water</a:t>
            </a:r>
          </a:p>
          <a:p>
            <a:pPr lvl="2"/>
            <a:r>
              <a:rPr lang="en-CA" dirty="0" smtClean="0"/>
              <a:t>Air quality</a:t>
            </a:r>
          </a:p>
          <a:p>
            <a:pPr lvl="2"/>
            <a:r>
              <a:rPr lang="en-CA" dirty="0" smtClean="0"/>
              <a:t>Promotion of the Island</a:t>
            </a:r>
          </a:p>
          <a:p>
            <a:endParaRPr lang="en-CA" dirty="0" smtClean="0"/>
          </a:p>
          <a:p>
            <a:endParaRPr lang="en-CA" dirty="0"/>
          </a:p>
        </p:txBody>
      </p:sp>
      <p:sp>
        <p:nvSpPr>
          <p:cNvPr id="6" name="Content Placeholder 5"/>
          <p:cNvSpPr>
            <a:spLocks noGrp="1"/>
          </p:cNvSpPr>
          <p:nvPr>
            <p:ph sz="half" idx="2"/>
          </p:nvPr>
        </p:nvSpPr>
        <p:spPr/>
        <p:txBody>
          <a:bodyPr>
            <a:normAutofit fontScale="92500" lnSpcReduction="20000"/>
          </a:bodyPr>
          <a:lstStyle/>
          <a:p>
            <a:r>
              <a:rPr lang="en-CA" dirty="0" smtClean="0"/>
              <a:t>Category 1</a:t>
            </a:r>
          </a:p>
          <a:p>
            <a:pPr lvl="2"/>
            <a:r>
              <a:rPr lang="en-CA" dirty="0" smtClean="0"/>
              <a:t>Taxi service on the Island</a:t>
            </a:r>
          </a:p>
          <a:p>
            <a:pPr lvl="2"/>
            <a:r>
              <a:rPr lang="en-CA" dirty="0" smtClean="0"/>
              <a:t>Longer season for the Back Kitchen</a:t>
            </a:r>
          </a:p>
          <a:p>
            <a:pPr lvl="2"/>
            <a:r>
              <a:rPr lang="en-CA" dirty="0" smtClean="0"/>
              <a:t>Tree cutting</a:t>
            </a:r>
          </a:p>
          <a:p>
            <a:pPr lvl="2"/>
            <a:r>
              <a:rPr lang="en-CA" dirty="0" smtClean="0"/>
              <a:t>Litter</a:t>
            </a:r>
          </a:p>
          <a:p>
            <a:pPr lvl="2"/>
            <a:r>
              <a:rPr lang="en-CA" dirty="0" smtClean="0"/>
              <a:t>Walking trail down the center of the Island</a:t>
            </a:r>
          </a:p>
          <a:p>
            <a:pPr lvl="2"/>
            <a:r>
              <a:rPr lang="en-CA" dirty="0" smtClean="0"/>
              <a:t>1</a:t>
            </a:r>
            <a:r>
              <a:rPr lang="en-CA" baseline="30000" dirty="0" smtClean="0"/>
              <a:t>st</a:t>
            </a:r>
            <a:r>
              <a:rPr lang="en-CA" dirty="0" smtClean="0"/>
              <a:t> response team</a:t>
            </a:r>
          </a:p>
          <a:p>
            <a:pPr lvl="2"/>
            <a:r>
              <a:rPr lang="en-CA" dirty="0" smtClean="0"/>
              <a:t>Ticks &amp; Lyme disease</a:t>
            </a:r>
          </a:p>
          <a:p>
            <a:pPr lvl="2"/>
            <a:r>
              <a:rPr lang="en-CA" dirty="0" smtClean="0"/>
              <a:t>Diversity</a:t>
            </a:r>
          </a:p>
          <a:p>
            <a:pPr lvl="2"/>
            <a:r>
              <a:rPr lang="en-CA" dirty="0" smtClean="0"/>
              <a:t>Nepotism</a:t>
            </a:r>
          </a:p>
          <a:p>
            <a:pPr lvl="2"/>
            <a:r>
              <a:rPr lang="en-CA" dirty="0" smtClean="0"/>
              <a:t>Cemetery</a:t>
            </a:r>
          </a:p>
          <a:p>
            <a:pPr lvl="2"/>
            <a:r>
              <a:rPr lang="en-CA" dirty="0" smtClean="0"/>
              <a:t>Expanding the wind turbines</a:t>
            </a:r>
            <a:endParaRPr lang="en-CA" dirty="0"/>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40</a:t>
            </a:fld>
            <a:endParaRPr lang="en-CA"/>
          </a:p>
        </p:txBody>
      </p:sp>
      <p:pic>
        <p:nvPicPr>
          <p:cNvPr id="7" name="AI-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2693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Compared to 2019</a:t>
            </a:r>
          </a:p>
          <a:p>
            <a:pPr lvl="1"/>
            <a:r>
              <a:rPr lang="en-CA" dirty="0" smtClean="0"/>
              <a:t>4 years ago the data indicated a significant population shift was to occur</a:t>
            </a:r>
          </a:p>
          <a:p>
            <a:pPr lvl="2"/>
            <a:r>
              <a:rPr lang="en-CA" dirty="0" smtClean="0"/>
              <a:t>This did happen</a:t>
            </a:r>
          </a:p>
          <a:p>
            <a:pPr lvl="1"/>
            <a:r>
              <a:rPr lang="en-CA" dirty="0" smtClean="0"/>
              <a:t>Broadly the Island culture has not changed with the new arrivals</a:t>
            </a:r>
          </a:p>
          <a:p>
            <a:pPr lvl="1"/>
            <a:r>
              <a:rPr lang="en-CA" dirty="0" smtClean="0"/>
              <a:t>Increased polarization on key topics is occurring </a:t>
            </a:r>
          </a:p>
          <a:p>
            <a:r>
              <a:rPr lang="en-CA" dirty="0" smtClean="0"/>
              <a:t>Permanent vs Seasonal</a:t>
            </a:r>
          </a:p>
          <a:p>
            <a:pPr lvl="1"/>
            <a:r>
              <a:rPr lang="en-CA" dirty="0" smtClean="0"/>
              <a:t>Groups are very much aligned in the aggregate</a:t>
            </a:r>
          </a:p>
          <a:p>
            <a:pPr lvl="1"/>
            <a:r>
              <a:rPr lang="en-CA" dirty="0" smtClean="0"/>
              <a:t>Individual responses vary widely even within a group</a:t>
            </a:r>
          </a:p>
          <a:p>
            <a:pPr lvl="2"/>
            <a:r>
              <a:rPr lang="en-CA" dirty="0" smtClean="0"/>
              <a:t>Islanders are generally not hesitant to share their opinions</a:t>
            </a:r>
          </a:p>
          <a:p>
            <a:pPr lvl="1"/>
            <a:endParaRPr lang="en-CA" dirty="0"/>
          </a:p>
        </p:txBody>
      </p:sp>
      <p:sp>
        <p:nvSpPr>
          <p:cNvPr id="4" name="Footer Placeholder 3"/>
          <p:cNvSpPr>
            <a:spLocks noGrp="1"/>
          </p:cNvSpPr>
          <p:nvPr>
            <p:ph type="ftr" sz="quarter" idx="11"/>
          </p:nvPr>
        </p:nvSpPr>
        <p:spPr/>
        <p:txBody>
          <a:bodyPr/>
          <a:lstStyle/>
          <a:p>
            <a:r>
              <a:rPr lang="en-CA" dirty="0" smtClean="0"/>
              <a:t>2023 Amherst Island Census Survey Results</a:t>
            </a:r>
            <a:endParaRPr lang="en-CA" dirty="0"/>
          </a:p>
        </p:txBody>
      </p:sp>
      <p:sp>
        <p:nvSpPr>
          <p:cNvPr id="5" name="Slide Number Placeholder 4"/>
          <p:cNvSpPr>
            <a:spLocks noGrp="1"/>
          </p:cNvSpPr>
          <p:nvPr>
            <p:ph type="sldNum" sz="quarter" idx="12"/>
          </p:nvPr>
        </p:nvSpPr>
        <p:spPr/>
        <p:txBody>
          <a:bodyPr/>
          <a:lstStyle/>
          <a:p>
            <a:fld id="{D3326D4B-7F38-4FA9-8BCB-5D7F38E50E02}" type="slidenum">
              <a:rPr lang="en-CA" smtClean="0"/>
              <a:t>41</a:t>
            </a:fld>
            <a:endParaRPr lang="en-CA" dirty="0"/>
          </a:p>
        </p:txBody>
      </p:sp>
      <p:pic>
        <p:nvPicPr>
          <p:cNvPr id="6" name="AI-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9966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11" fill="hold"/>
                                        <p:tgtEl>
                                          <p:spTgt spid="6"/>
                                        </p:tgtEl>
                                      </p:cBhvr>
                                    </p:cmd>
                                  </p:childTnLst>
                                </p:cTn>
                              </p:par>
                              <p:par>
                                <p:cTn id="7" presetID="2" presetClass="entr" presetSubtype="4" fill="hold" nodeType="withEffect">
                                  <p:stCondLst>
                                    <p:cond delay="24000"/>
                                  </p:stCondLst>
                                  <p:childTnLst>
                                    <p:set>
                                      <p:cBhvr>
                                        <p:cTn id="8" dur="1" fill="hold">
                                          <p:stCondLst>
                                            <p:cond delay="0"/>
                                          </p:stCondLst>
                                        </p:cTn>
                                        <p:tgtEl>
                                          <p:spTgt spid="3">
                                            <p:txEl>
                                              <p:pRg st="5" end="5"/>
                                            </p:txEl>
                                          </p:spTgt>
                                        </p:tgtEl>
                                        <p:attrNameLst>
                                          <p:attrName>style.visibility</p:attrName>
                                        </p:attrNameLst>
                                      </p:cBhvr>
                                      <p:to>
                                        <p:strVal val="visible"/>
                                      </p:to>
                                    </p:set>
                                    <p:anim calcmode="lin" valueType="num">
                                      <p:cBhvr additive="base">
                                        <p:cTn id="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2400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400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4000"/>
                                  </p:stCondLst>
                                  <p:childTnLst>
                                    <p:set>
                                      <p:cBhvr>
                                        <p:cTn id="20" dur="1" fill="hold">
                                          <p:stCondLst>
                                            <p:cond delay="0"/>
                                          </p:stCondLst>
                                        </p:cTn>
                                        <p:tgtEl>
                                          <p:spTgt spid="3">
                                            <p:txEl>
                                              <p:pRg st="8" end="8"/>
                                            </p:txEl>
                                          </p:spTgt>
                                        </p:tgtEl>
                                        <p:attrNameLst>
                                          <p:attrName>style.visibility</p:attrName>
                                        </p:attrNameLst>
                                      </p:cBhvr>
                                      <p:to>
                                        <p:strVal val="visible"/>
                                      </p:to>
                                    </p:set>
                                    <p:anim calcmode="lin" valueType="num">
                                      <p:cBhvr additive="base">
                                        <p:cTn id="2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Undercurrents</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Turbines fractured the social fabric of the Island</a:t>
            </a:r>
          </a:p>
          <a:p>
            <a:pPr lvl="2"/>
            <a:r>
              <a:rPr lang="en-CA" dirty="0" smtClean="0"/>
              <a:t>This has not healed as evidenced by the comments concerning Community cohesion</a:t>
            </a:r>
          </a:p>
          <a:p>
            <a:r>
              <a:rPr lang="en-CA" dirty="0" smtClean="0"/>
              <a:t>Township is distrusted by many</a:t>
            </a:r>
          </a:p>
          <a:p>
            <a:pPr lvl="2"/>
            <a:r>
              <a:rPr lang="en-CA" dirty="0" smtClean="0"/>
              <a:t>The Renewable Energy Benefit fund, condition of the roads and lack of Township services, especially when compared to the mainland, all influence the response</a:t>
            </a:r>
          </a:p>
          <a:p>
            <a:r>
              <a:rPr lang="en-CA" dirty="0" smtClean="0"/>
              <a:t>Volunteering could become problematic</a:t>
            </a:r>
          </a:p>
          <a:p>
            <a:pPr lvl="2"/>
            <a:r>
              <a:rPr lang="en-CA" dirty="0" smtClean="0"/>
              <a:t>Age issues and burnout are surfacing as concerns</a:t>
            </a:r>
          </a:p>
          <a:p>
            <a:r>
              <a:rPr lang="en-CA" dirty="0" smtClean="0"/>
              <a:t>Trailers and rental properties becoming an issue of concern</a:t>
            </a:r>
          </a:p>
          <a:p>
            <a:pPr lvl="2"/>
            <a:r>
              <a:rPr lang="en-CA" dirty="0" smtClean="0"/>
              <a:t>Not paying their fair share and impact of visitors on the Island driving comments</a:t>
            </a:r>
          </a:p>
          <a:p>
            <a:r>
              <a:rPr lang="en-CA" dirty="0" smtClean="0"/>
              <a:t>Tourism (or not) remains the key undecided point of contention</a:t>
            </a:r>
          </a:p>
          <a:p>
            <a:pPr lvl="2"/>
            <a:r>
              <a:rPr lang="en-CA" dirty="0" smtClean="0"/>
              <a:t>Acerbated by ferry issues, road issues, rental issues, visitor behaviour, </a:t>
            </a:r>
            <a:r>
              <a:rPr lang="en-CA" dirty="0" err="1" smtClean="0"/>
              <a:t>etc</a:t>
            </a:r>
            <a:endParaRPr lang="en-CA" dirty="0" smtClean="0"/>
          </a:p>
          <a:p>
            <a:pPr lvl="2"/>
            <a:r>
              <a:rPr lang="en-CA" dirty="0" smtClean="0"/>
              <a:t>Island has become increasingly polarized on this issue</a:t>
            </a:r>
            <a:endParaRPr lang="en-CA" dirty="0"/>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42</a:t>
            </a:fld>
            <a:endParaRPr lang="en-CA"/>
          </a:p>
        </p:txBody>
      </p:sp>
      <p:pic>
        <p:nvPicPr>
          <p:cNvPr id="6" name="AI-42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pic>
        <p:nvPicPr>
          <p:cNvPr id="7" name="AI-42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791200" y="3124200"/>
            <a:ext cx="609600" cy="609600"/>
          </a:xfrm>
          <a:prstGeom prst="rect">
            <a:avLst/>
          </a:prstGeom>
        </p:spPr>
      </p:pic>
      <p:pic>
        <p:nvPicPr>
          <p:cNvPr id="8" name="AI-42c">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5791200" y="3124200"/>
            <a:ext cx="609600" cy="609600"/>
          </a:xfrm>
          <a:prstGeom prst="rect">
            <a:avLst/>
          </a:prstGeom>
        </p:spPr>
      </p:pic>
      <p:pic>
        <p:nvPicPr>
          <p:cNvPr id="9" name="AI-42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5791200" y="3124200"/>
            <a:ext cx="609600" cy="609600"/>
          </a:xfrm>
          <a:prstGeom prst="rect">
            <a:avLst/>
          </a:prstGeom>
        </p:spPr>
      </p:pic>
      <p:pic>
        <p:nvPicPr>
          <p:cNvPr id="10" name="AI-42e">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6242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8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805" fill="hold"/>
                                        <p:tgtEl>
                                          <p:spTgt spid="7"/>
                                        </p:tgtEl>
                                      </p:cBhvr>
                                    </p:cmd>
                                  </p:childTnLst>
                                </p:cTn>
                              </p:par>
                              <p:par>
                                <p:cTn id="11" presetID="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4165" fill="hold"/>
                                        <p:tgtEl>
                                          <p:spTgt spid="8"/>
                                        </p:tgtEl>
                                      </p:cBhvr>
                                    </p:cmd>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5599" fill="hold"/>
                                        <p:tgtEl>
                                          <p:spTgt spid="9"/>
                                        </p:tgtEl>
                                      </p:cBhvr>
                                    </p:cmd>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24255" fill="hold"/>
                                        <p:tgtEl>
                                          <p:spTgt spid="10"/>
                                        </p:tgtEl>
                                      </p:cBhvr>
                                    </p:cmd>
                                  </p:childTnLst>
                                </p:cTn>
                              </p:par>
                              <p:par>
                                <p:cTn id="47" presetID="2" presetClass="entr" presetSubtype="4"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9" fill="hold" display="0">
                  <p:stCondLst>
                    <p:cond delay="indefinite"/>
                  </p:stCondLst>
                  <p:endCondLst>
                    <p:cond evt="onStopAudio" delay="0">
                      <p:tgtEl>
                        <p:sldTgt/>
                      </p:tgtEl>
                    </p:cond>
                  </p:endCondLst>
                </p:cTn>
                <p:tgtEl>
                  <p:spTgt spid="6"/>
                </p:tgtEl>
              </p:cMediaNode>
            </p:audio>
            <p:audio>
              <p:cMediaNode vol="80000" showWhenStopped="0">
                <p:cTn id="60" fill="hold" display="0">
                  <p:stCondLst>
                    <p:cond delay="indefinite"/>
                  </p:stCondLst>
                  <p:endCondLst>
                    <p:cond evt="onStopAudio" delay="0">
                      <p:tgtEl>
                        <p:sldTgt/>
                      </p:tgtEl>
                    </p:cond>
                  </p:endCondLst>
                </p:cTn>
                <p:tgtEl>
                  <p:spTgt spid="7"/>
                </p:tgtEl>
              </p:cMediaNode>
            </p:audio>
            <p:audio>
              <p:cMediaNode vol="80000" showWhenStopped="0">
                <p:cTn id="61" fill="hold" display="0">
                  <p:stCondLst>
                    <p:cond delay="indefinite"/>
                  </p:stCondLst>
                  <p:endCondLst>
                    <p:cond evt="onStopAudio" delay="0">
                      <p:tgtEl>
                        <p:sldTgt/>
                      </p:tgtEl>
                    </p:cond>
                  </p:endCondLst>
                </p:cTn>
                <p:tgtEl>
                  <p:spTgt spid="8"/>
                </p:tgtEl>
              </p:cMediaNode>
            </p:audio>
            <p:audio>
              <p:cMediaNode vol="80000" showWhenStopped="0">
                <p:cTn id="62" fill="hold" display="0">
                  <p:stCondLst>
                    <p:cond delay="indefinite"/>
                  </p:stCondLst>
                  <p:endCondLst>
                    <p:cond evt="onStopAudio" delay="0">
                      <p:tgtEl>
                        <p:sldTgt/>
                      </p:tgtEl>
                    </p:cond>
                  </p:endCondLst>
                </p:cTn>
                <p:tgtEl>
                  <p:spTgt spid="9"/>
                </p:tgtEl>
              </p:cMediaNode>
            </p:audio>
            <p:audio>
              <p:cMediaNode vol="80000" showWhenStopped="0">
                <p:cTn id="63" fill="hold" display="0">
                  <p:stCondLst>
                    <p:cond delay="indefinite"/>
                  </p:stCondLst>
                  <p:endCondLst>
                    <p:cond evt="onStopAudio" delay="0">
                      <p:tgtEl>
                        <p:sldTgt/>
                      </p:tgtEl>
                    </p:cond>
                  </p:endCondLst>
                </p:cTn>
                <p:tgtEl>
                  <p:spTgt spid="1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Going Forward</a:t>
            </a:r>
            <a:endParaRPr lang="en-CA" dirty="0"/>
          </a:p>
        </p:txBody>
      </p:sp>
      <p:sp>
        <p:nvSpPr>
          <p:cNvPr id="3" name="Content Placeholder 2"/>
          <p:cNvSpPr>
            <a:spLocks noGrp="1"/>
          </p:cNvSpPr>
          <p:nvPr>
            <p:ph idx="1"/>
          </p:nvPr>
        </p:nvSpPr>
        <p:spPr/>
        <p:txBody>
          <a:bodyPr>
            <a:normAutofit fontScale="92500" lnSpcReduction="20000"/>
          </a:bodyPr>
          <a:lstStyle/>
          <a:p>
            <a:r>
              <a:rPr lang="en-CA" dirty="0" smtClean="0"/>
              <a:t>Continue to see high satisfaction levels about our Island</a:t>
            </a:r>
          </a:p>
          <a:p>
            <a:pPr lvl="1"/>
            <a:r>
              <a:rPr lang="en-CA" dirty="0" smtClean="0"/>
              <a:t>Not likely to change</a:t>
            </a:r>
          </a:p>
          <a:p>
            <a:pPr lvl="1"/>
            <a:r>
              <a:rPr lang="en-CA" dirty="0" smtClean="0"/>
              <a:t>High satisfaction may also be encouraging a sense that any changes would diminish that score, hence don’t allow change</a:t>
            </a:r>
          </a:p>
          <a:p>
            <a:r>
              <a:rPr lang="en-CA" dirty="0" smtClean="0"/>
              <a:t>Degree of turnover on the Island has lessened</a:t>
            </a:r>
          </a:p>
          <a:p>
            <a:pPr lvl="1"/>
            <a:r>
              <a:rPr lang="en-CA" dirty="0" smtClean="0"/>
              <a:t>A more stable population may help</a:t>
            </a:r>
          </a:p>
          <a:p>
            <a:pPr lvl="1"/>
            <a:r>
              <a:rPr lang="en-CA" dirty="0" smtClean="0"/>
              <a:t>Increase of </a:t>
            </a:r>
            <a:r>
              <a:rPr lang="en-CA" dirty="0" err="1"/>
              <a:t>S</a:t>
            </a:r>
            <a:r>
              <a:rPr lang="en-CA" dirty="0" err="1" smtClean="0"/>
              <a:t>easonals</a:t>
            </a:r>
            <a:r>
              <a:rPr lang="en-CA" dirty="0" smtClean="0"/>
              <a:t> becoming Permanent residents may also happen</a:t>
            </a:r>
          </a:p>
          <a:p>
            <a:r>
              <a:rPr lang="en-CA" dirty="0" smtClean="0"/>
              <a:t>Basic trend remains – Evolution not Revolution</a:t>
            </a:r>
          </a:p>
          <a:p>
            <a:pPr lvl="1"/>
            <a:r>
              <a:rPr lang="en-CA" dirty="0" smtClean="0"/>
              <a:t>Small, slow changes are ok</a:t>
            </a:r>
          </a:p>
          <a:p>
            <a:pPr lvl="1"/>
            <a:r>
              <a:rPr lang="en-CA" dirty="0" smtClean="0"/>
              <a:t>People only see problems relating to change</a:t>
            </a:r>
          </a:p>
          <a:p>
            <a:pPr lvl="1"/>
            <a:r>
              <a:rPr lang="en-CA" dirty="0" smtClean="0"/>
              <a:t>Need to demonstrate how a change would produce positive benefits</a:t>
            </a:r>
          </a:p>
          <a:p>
            <a:pPr lvl="1"/>
            <a:r>
              <a:rPr lang="en-CA" dirty="0" smtClean="0"/>
              <a:t>Lack of growth (or resistance to it) could impact school and other services</a:t>
            </a:r>
          </a:p>
          <a:p>
            <a:pPr lvl="1"/>
            <a:r>
              <a:rPr lang="en-CA" dirty="0" smtClean="0"/>
              <a:t>Radical changes would not be seen as acceptable</a:t>
            </a:r>
            <a:endParaRPr lang="en-CA" dirty="0"/>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43</a:t>
            </a:fld>
            <a:endParaRPr lang="en-CA"/>
          </a:p>
        </p:txBody>
      </p:sp>
      <p:pic>
        <p:nvPicPr>
          <p:cNvPr id="6" name="AI-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9078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46" fill="hold"/>
                                        <p:tgtEl>
                                          <p:spTgt spid="6"/>
                                        </p:tgtEl>
                                      </p:cBhvr>
                                    </p:cmd>
                                  </p:childTnLst>
                                </p:cTn>
                              </p:par>
                              <p:par>
                                <p:cTn id="7" presetID="2" presetClass="entr" presetSubtype="4" fill="hold" nodeType="withEffect">
                                  <p:stCondLst>
                                    <p:cond delay="27500"/>
                                  </p:stCondLst>
                                  <p:childTnLst>
                                    <p:set>
                                      <p:cBhvr>
                                        <p:cTn id="8" dur="1" fill="hold">
                                          <p:stCondLst>
                                            <p:cond delay="0"/>
                                          </p:stCondLst>
                                        </p:cTn>
                                        <p:tgtEl>
                                          <p:spTgt spid="3">
                                            <p:txEl>
                                              <p:pRg st="6" end="6"/>
                                            </p:txEl>
                                          </p:spTgt>
                                        </p:tgtEl>
                                        <p:attrNameLst>
                                          <p:attrName>style.visibility</p:attrName>
                                        </p:attrNameLst>
                                      </p:cBhvr>
                                      <p:to>
                                        <p:strVal val="visible"/>
                                      </p:to>
                                    </p:set>
                                    <p:anim calcmode="lin" valueType="num">
                                      <p:cBhvr additive="base">
                                        <p:cTn id="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2750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750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additive="base">
                                        <p:cTn id="1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7500"/>
                                  </p:stCondLst>
                                  <p:childTnLst>
                                    <p:set>
                                      <p:cBhvr>
                                        <p:cTn id="20" dur="1" fill="hold">
                                          <p:stCondLst>
                                            <p:cond delay="0"/>
                                          </p:stCondLst>
                                        </p:cTn>
                                        <p:tgtEl>
                                          <p:spTgt spid="3">
                                            <p:txEl>
                                              <p:pRg st="9" end="9"/>
                                            </p:txEl>
                                          </p:spTgt>
                                        </p:tgtEl>
                                        <p:attrNameLst>
                                          <p:attrName>style.visibility</p:attrName>
                                        </p:attrNameLst>
                                      </p:cBhvr>
                                      <p:to>
                                        <p:strVal val="visible"/>
                                      </p:to>
                                    </p:set>
                                    <p:anim calcmode="lin" valueType="num">
                                      <p:cBhvr additive="base">
                                        <p:cTn id="2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27500"/>
                                  </p:stCondLst>
                                  <p:childTnLst>
                                    <p:set>
                                      <p:cBhvr>
                                        <p:cTn id="24" dur="1" fill="hold">
                                          <p:stCondLst>
                                            <p:cond delay="0"/>
                                          </p:stCondLst>
                                        </p:cTn>
                                        <p:tgtEl>
                                          <p:spTgt spid="3">
                                            <p:txEl>
                                              <p:pRg st="11" end="11"/>
                                            </p:txEl>
                                          </p:spTgt>
                                        </p:tgtEl>
                                        <p:attrNameLst>
                                          <p:attrName>style.visibility</p:attrName>
                                        </p:attrNameLst>
                                      </p:cBhvr>
                                      <p:to>
                                        <p:strVal val="visible"/>
                                      </p:to>
                                    </p:set>
                                    <p:anim calcmode="lin" valueType="num">
                                      <p:cBhvr additive="base">
                                        <p:cTn id="2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7500"/>
                                  </p:stCondLst>
                                  <p:childTnLst>
                                    <p:set>
                                      <p:cBhvr>
                                        <p:cTn id="28" dur="1" fill="hold">
                                          <p:stCondLst>
                                            <p:cond delay="0"/>
                                          </p:stCondLst>
                                        </p:cTn>
                                        <p:tgtEl>
                                          <p:spTgt spid="3">
                                            <p:txEl>
                                              <p:pRg st="10" end="10"/>
                                            </p:txEl>
                                          </p:spTgt>
                                        </p:tgtEl>
                                        <p:attrNameLst>
                                          <p:attrName>style.visibility</p:attrName>
                                        </p:attrNameLst>
                                      </p:cBhvr>
                                      <p:to>
                                        <p:strVal val="visible"/>
                                      </p:to>
                                    </p:set>
                                    <p:anim calcmode="lin" valueType="num">
                                      <p:cBhvr additive="base">
                                        <p:cTn id="2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Next Steps</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Complete survey data will be made available to any Island organization or business that requests it</a:t>
            </a:r>
          </a:p>
          <a:p>
            <a:r>
              <a:rPr lang="en-CA" dirty="0" smtClean="0"/>
              <a:t>AICA will continue to provide assistance and interpretation when asked </a:t>
            </a:r>
          </a:p>
          <a:p>
            <a:r>
              <a:rPr lang="en-CA" dirty="0" smtClean="0"/>
              <a:t>Survey </a:t>
            </a:r>
            <a:r>
              <a:rPr lang="en-CA" dirty="0"/>
              <a:t>tool </a:t>
            </a:r>
            <a:r>
              <a:rPr lang="en-CA" dirty="0" smtClean="0"/>
              <a:t>will be made </a:t>
            </a:r>
            <a:r>
              <a:rPr lang="en-CA" dirty="0"/>
              <a:t>available to other AI organizations upon </a:t>
            </a:r>
            <a:r>
              <a:rPr lang="en-CA" dirty="0" smtClean="0"/>
              <a:t>request</a:t>
            </a:r>
          </a:p>
          <a:p>
            <a:r>
              <a:rPr lang="en-CA" dirty="0" smtClean="0"/>
              <a:t>A narrated version of this presentation will be posted on the AI website for general reference</a:t>
            </a:r>
          </a:p>
          <a:p>
            <a:r>
              <a:rPr lang="en-CA" dirty="0"/>
              <a:t>Material will be s</a:t>
            </a:r>
            <a:r>
              <a:rPr lang="en-CA" dirty="0" smtClean="0"/>
              <a:t>hared with Loyalist </a:t>
            </a:r>
            <a:r>
              <a:rPr lang="en-CA" dirty="0"/>
              <a:t>Township </a:t>
            </a:r>
            <a:r>
              <a:rPr lang="en-CA" dirty="0" smtClean="0"/>
              <a:t>staff</a:t>
            </a:r>
          </a:p>
          <a:p>
            <a:pPr lvl="1"/>
            <a:r>
              <a:rPr lang="en-CA" dirty="0" smtClean="0"/>
              <a:t>Input to new Township Strategic Plan</a:t>
            </a:r>
            <a:endParaRPr lang="en-CA" dirty="0"/>
          </a:p>
          <a:p>
            <a:r>
              <a:rPr lang="en-CA" dirty="0" smtClean="0"/>
              <a:t>All Islanders are encouraged:</a:t>
            </a:r>
          </a:p>
          <a:p>
            <a:pPr lvl="1"/>
            <a:r>
              <a:rPr lang="en-CA" dirty="0" smtClean="0"/>
              <a:t>to sign up to be a member of AICA (free); and </a:t>
            </a:r>
          </a:p>
          <a:p>
            <a:pPr lvl="1"/>
            <a:r>
              <a:rPr lang="en-CA" dirty="0" smtClean="0"/>
              <a:t>to register for the weekly AI calendar e-blasts (also free)</a:t>
            </a:r>
            <a:endParaRPr lang="en-CA" dirty="0"/>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44</a:t>
            </a:fld>
            <a:endParaRPr lang="en-CA"/>
          </a:p>
        </p:txBody>
      </p:sp>
      <p:pic>
        <p:nvPicPr>
          <p:cNvPr id="6" name="AI-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5367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CA" b="1" dirty="0" smtClean="0"/>
              <a:t>Questions?</a:t>
            </a:r>
            <a:endParaRPr lang="en-CA" b="1" dirty="0"/>
          </a:p>
        </p:txBody>
      </p:sp>
      <p:sp>
        <p:nvSpPr>
          <p:cNvPr id="9" name="Subtitle 8"/>
          <p:cNvSpPr>
            <a:spLocks noGrp="1"/>
          </p:cNvSpPr>
          <p:nvPr>
            <p:ph type="subTitle" idx="1"/>
          </p:nvPr>
        </p:nvSpPr>
        <p:spPr/>
        <p:txBody>
          <a:bodyPr/>
          <a:lstStyle/>
          <a:p>
            <a:r>
              <a:rPr lang="en-CA" dirty="0" smtClean="0"/>
              <a:t>If you have any questions about this presentation or the survey data please contact the AICA at </a:t>
            </a:r>
            <a:r>
              <a:rPr lang="en-CA" dirty="0" smtClean="0">
                <a:hlinkClick r:id="rId4"/>
              </a:rPr>
              <a:t>aicommunityalliance@gmail.com</a:t>
            </a:r>
            <a:r>
              <a:rPr lang="en-CA" dirty="0" smtClean="0"/>
              <a:t> </a:t>
            </a:r>
            <a:endParaRPr lang="en-CA" dirty="0"/>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45</a:t>
            </a:fld>
            <a:endParaRPr lang="en-CA"/>
          </a:p>
        </p:txBody>
      </p:sp>
      <p:pic>
        <p:nvPicPr>
          <p:cNvPr id="2" name="AI-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3860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Collection</a:t>
            </a:r>
            <a:endParaRPr lang="en-CA" dirty="0"/>
          </a:p>
        </p:txBody>
      </p:sp>
      <p:sp>
        <p:nvSpPr>
          <p:cNvPr id="3" name="Content Placeholder 2"/>
          <p:cNvSpPr>
            <a:spLocks noGrp="1"/>
          </p:cNvSpPr>
          <p:nvPr>
            <p:ph idx="1"/>
          </p:nvPr>
        </p:nvSpPr>
        <p:spPr>
          <a:xfrm>
            <a:off x="838200" y="1690688"/>
            <a:ext cx="10515600" cy="4351338"/>
          </a:xfrm>
        </p:spPr>
        <p:txBody>
          <a:bodyPr/>
          <a:lstStyle/>
          <a:p>
            <a:r>
              <a:rPr lang="en-CA" dirty="0" smtClean="0"/>
              <a:t>The survey was advertised through Facebook, CJAI announcements, on the website and on the ferry signboard.</a:t>
            </a:r>
          </a:p>
          <a:p>
            <a:r>
              <a:rPr lang="en-CA" dirty="0" smtClean="0"/>
              <a:t>100 flyers were sent through Canada Post to all Island residences who accept flyers. (There are 180 addresses on the Island).</a:t>
            </a:r>
          </a:p>
          <a:p>
            <a:r>
              <a:rPr lang="en-CA" dirty="0" smtClean="0"/>
              <a:t>170 postcards were mailed to every Seasonal/Part-time resident based on the tax roll addresses. (including US locations).</a:t>
            </a:r>
          </a:p>
          <a:p>
            <a:r>
              <a:rPr lang="en-CA" dirty="0" smtClean="0"/>
              <a:t>Also had an optional incentive drawing for one of three $50 gift certificates.</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5</a:t>
            </a:fld>
            <a:endParaRPr lang="en-CA"/>
          </a:p>
        </p:txBody>
      </p:sp>
      <p:pic>
        <p:nvPicPr>
          <p:cNvPr id="6" name="AI-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9121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69" fill="hold"/>
                                        <p:tgtEl>
                                          <p:spTgt spid="6"/>
                                        </p:tgtEl>
                                      </p:cBhvr>
                                    </p:cmd>
                                  </p:childTnLst>
                                </p:cTn>
                              </p:par>
                              <p:par>
                                <p:cTn id="7" presetID="2" presetClass="entr" presetSubtype="4" fill="hold" nodeType="withEffect">
                                  <p:stCondLst>
                                    <p:cond delay="10000"/>
                                  </p:stCondLst>
                                  <p:childTnLst>
                                    <p:set>
                                      <p:cBhvr>
                                        <p:cTn id="8" dur="1" fill="hold">
                                          <p:stCondLst>
                                            <p:cond delay="0"/>
                                          </p:stCondLst>
                                        </p:cTn>
                                        <p:tgtEl>
                                          <p:spTgt spid="3">
                                            <p:txEl>
                                              <p:pRg st="1" end="1"/>
                                            </p:txEl>
                                          </p:spTgt>
                                        </p:tgtEl>
                                        <p:attrNameLst>
                                          <p:attrName>style.visibility</p:attrName>
                                        </p:attrNameLst>
                                      </p:cBhvr>
                                      <p:to>
                                        <p:strVal val="visible"/>
                                      </p:to>
                                    </p:set>
                                    <p:anim calcmode="lin" valueType="num">
                                      <p:cBhvr additive="base">
                                        <p:cTn id="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500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000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Residency: Are you a ?</a:t>
            </a:r>
            <a:endParaRPr lang="en-CA"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1005412736"/>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8089557" y="1902941"/>
            <a:ext cx="3264243" cy="1200329"/>
          </a:xfrm>
          <a:prstGeom prst="rect">
            <a:avLst/>
          </a:prstGeom>
          <a:noFill/>
        </p:spPr>
        <p:txBody>
          <a:bodyPr wrap="square" rtlCol="0">
            <a:spAutoFit/>
          </a:bodyPr>
          <a:lstStyle/>
          <a:p>
            <a:r>
              <a:rPr lang="en-CA" dirty="0" smtClean="0"/>
              <a:t>229 responses received</a:t>
            </a:r>
          </a:p>
          <a:p>
            <a:r>
              <a:rPr lang="en-CA" dirty="0" smtClean="0"/>
              <a:t>21 removed as incomplete (lacked demographic and other requested data)</a:t>
            </a:r>
            <a:endParaRPr lang="en-CA" dirty="0"/>
          </a:p>
        </p:txBody>
      </p:sp>
      <p:sp>
        <p:nvSpPr>
          <p:cNvPr id="16" name="TextBox 15"/>
          <p:cNvSpPr txBox="1"/>
          <p:nvPr/>
        </p:nvSpPr>
        <p:spPr>
          <a:xfrm>
            <a:off x="838200" y="4364845"/>
            <a:ext cx="2860589" cy="1477328"/>
          </a:xfrm>
          <a:prstGeom prst="rect">
            <a:avLst/>
          </a:prstGeom>
          <a:noFill/>
        </p:spPr>
        <p:txBody>
          <a:bodyPr wrap="square" rtlCol="0">
            <a:spAutoFit/>
          </a:bodyPr>
          <a:lstStyle/>
          <a:p>
            <a:r>
              <a:rPr lang="en-CA" dirty="0" smtClean="0"/>
              <a:t>In 2019: </a:t>
            </a:r>
          </a:p>
          <a:p>
            <a:pPr marL="285750" indent="-285750">
              <a:buFont typeface="Arial" panose="020B0604020202020204" pitchFamily="34" charset="0"/>
              <a:buChar char="•"/>
            </a:pPr>
            <a:r>
              <a:rPr lang="en-CA" dirty="0" smtClean="0"/>
              <a:t>301 Responses</a:t>
            </a:r>
          </a:p>
          <a:p>
            <a:pPr marL="285750" indent="-285750">
              <a:buFont typeface="Arial" panose="020B0604020202020204" pitchFamily="34" charset="0"/>
              <a:buChar char="•"/>
            </a:pPr>
            <a:r>
              <a:rPr lang="en-CA" dirty="0" smtClean="0"/>
              <a:t>Slightly higher proportion of </a:t>
            </a:r>
            <a:r>
              <a:rPr lang="en-CA" dirty="0" err="1" smtClean="0"/>
              <a:t>Seasonals</a:t>
            </a:r>
            <a:r>
              <a:rPr lang="en-CA" dirty="0" smtClean="0"/>
              <a:t> &amp; Visitors responding</a:t>
            </a:r>
            <a:endParaRPr lang="en-CA" dirty="0"/>
          </a:p>
        </p:txBody>
      </p:sp>
      <p:sp>
        <p:nvSpPr>
          <p:cNvPr id="17" name="Footer Placeholder 16"/>
          <p:cNvSpPr>
            <a:spLocks noGrp="1"/>
          </p:cNvSpPr>
          <p:nvPr>
            <p:ph type="ftr" sz="quarter" idx="11"/>
          </p:nvPr>
        </p:nvSpPr>
        <p:spPr/>
        <p:txBody>
          <a:bodyPr/>
          <a:lstStyle/>
          <a:p>
            <a:r>
              <a:rPr lang="en-CA" smtClean="0"/>
              <a:t>2023 Amherst Island Census Survey Results</a:t>
            </a:r>
            <a:endParaRPr lang="en-CA"/>
          </a:p>
        </p:txBody>
      </p:sp>
      <p:sp>
        <p:nvSpPr>
          <p:cNvPr id="18" name="Slide Number Placeholder 17"/>
          <p:cNvSpPr>
            <a:spLocks noGrp="1"/>
          </p:cNvSpPr>
          <p:nvPr>
            <p:ph type="sldNum" sz="quarter" idx="12"/>
          </p:nvPr>
        </p:nvSpPr>
        <p:spPr/>
        <p:txBody>
          <a:bodyPr/>
          <a:lstStyle/>
          <a:p>
            <a:fld id="{D3326D4B-7F38-4FA9-8BCB-5D7F38E50E02}" type="slidenum">
              <a:rPr lang="en-CA" smtClean="0"/>
              <a:t>6</a:t>
            </a:fld>
            <a:endParaRPr lang="en-CA"/>
          </a:p>
        </p:txBody>
      </p:sp>
      <p:pic>
        <p:nvPicPr>
          <p:cNvPr id="3" name="AI-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5091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Long Have You Lived Here?</a:t>
            </a:r>
            <a:endParaRPr lang="en-CA"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72193262"/>
              </p:ext>
            </p:extLst>
          </p:nvPr>
        </p:nvGraphicFramePr>
        <p:xfrm>
          <a:off x="838200" y="1771135"/>
          <a:ext cx="8083378" cy="4405828"/>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p:cNvSpPr txBox="1"/>
          <p:nvPr/>
        </p:nvSpPr>
        <p:spPr>
          <a:xfrm>
            <a:off x="838200" y="1361580"/>
            <a:ext cx="2641429" cy="369332"/>
          </a:xfrm>
          <a:prstGeom prst="rect">
            <a:avLst/>
          </a:prstGeom>
          <a:noFill/>
        </p:spPr>
        <p:txBody>
          <a:bodyPr wrap="none" rtlCol="0">
            <a:spAutoFit/>
          </a:bodyPr>
          <a:lstStyle/>
          <a:p>
            <a:r>
              <a:rPr lang="en-CA" dirty="0" smtClean="0"/>
              <a:t>Permanent residents only</a:t>
            </a:r>
            <a:endParaRPr lang="en-CA" dirty="0"/>
          </a:p>
        </p:txBody>
      </p:sp>
      <p:sp>
        <p:nvSpPr>
          <p:cNvPr id="9" name="Footer Placeholder 8"/>
          <p:cNvSpPr>
            <a:spLocks noGrp="1"/>
          </p:cNvSpPr>
          <p:nvPr>
            <p:ph type="ftr" sz="quarter" idx="11"/>
          </p:nvPr>
        </p:nvSpPr>
        <p:spPr/>
        <p:txBody>
          <a:bodyPr/>
          <a:lstStyle/>
          <a:p>
            <a:r>
              <a:rPr lang="en-CA" smtClean="0"/>
              <a:t>2023 Amherst Island Census Survey Results</a:t>
            </a:r>
            <a:endParaRPr lang="en-CA"/>
          </a:p>
        </p:txBody>
      </p:sp>
      <p:sp>
        <p:nvSpPr>
          <p:cNvPr id="10" name="Slide Number Placeholder 9"/>
          <p:cNvSpPr>
            <a:spLocks noGrp="1"/>
          </p:cNvSpPr>
          <p:nvPr>
            <p:ph type="sldNum" sz="quarter" idx="12"/>
          </p:nvPr>
        </p:nvSpPr>
        <p:spPr/>
        <p:txBody>
          <a:bodyPr/>
          <a:lstStyle/>
          <a:p>
            <a:fld id="{D3326D4B-7F38-4FA9-8BCB-5D7F38E50E02}" type="slidenum">
              <a:rPr lang="en-CA" smtClean="0"/>
              <a:t>7</a:t>
            </a:fld>
            <a:endParaRPr lang="en-CA"/>
          </a:p>
        </p:txBody>
      </p:sp>
      <p:sp>
        <p:nvSpPr>
          <p:cNvPr id="11" name="TextBox 10"/>
          <p:cNvSpPr txBox="1"/>
          <p:nvPr/>
        </p:nvSpPr>
        <p:spPr>
          <a:xfrm>
            <a:off x="8921578" y="1870075"/>
            <a:ext cx="2641474" cy="1200329"/>
          </a:xfrm>
          <a:prstGeom prst="rect">
            <a:avLst/>
          </a:prstGeom>
          <a:noFill/>
        </p:spPr>
        <p:txBody>
          <a:bodyPr wrap="square" rtlCol="0">
            <a:spAutoFit/>
          </a:bodyPr>
          <a:lstStyle/>
          <a:p>
            <a:r>
              <a:rPr lang="en-CA" dirty="0" smtClean="0"/>
              <a:t>Significant number of new Islanders since 2019. That is consistent with the responses at that time</a:t>
            </a:r>
            <a:endParaRPr lang="en-CA" dirty="0"/>
          </a:p>
        </p:txBody>
      </p:sp>
      <p:pic>
        <p:nvPicPr>
          <p:cNvPr id="3" name="AI-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2789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Often are You On the Island?</a:t>
            </a:r>
            <a:endParaRPr lang="en-CA"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274391920"/>
              </p:ext>
            </p:extLst>
          </p:nvPr>
        </p:nvGraphicFramePr>
        <p:xfrm>
          <a:off x="706395" y="1690688"/>
          <a:ext cx="8602362" cy="4115572"/>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8</a:t>
            </a:fld>
            <a:endParaRPr lang="en-CA"/>
          </a:p>
        </p:txBody>
      </p:sp>
      <p:sp>
        <p:nvSpPr>
          <p:cNvPr id="10" name="TextBox 9"/>
          <p:cNvSpPr txBox="1"/>
          <p:nvPr/>
        </p:nvSpPr>
        <p:spPr>
          <a:xfrm>
            <a:off x="838200" y="1321356"/>
            <a:ext cx="1556836" cy="369332"/>
          </a:xfrm>
          <a:prstGeom prst="rect">
            <a:avLst/>
          </a:prstGeom>
          <a:noFill/>
        </p:spPr>
        <p:txBody>
          <a:bodyPr wrap="none" rtlCol="0">
            <a:spAutoFit/>
          </a:bodyPr>
          <a:lstStyle/>
          <a:p>
            <a:r>
              <a:rPr lang="en-CA" dirty="0" err="1" smtClean="0"/>
              <a:t>Seasonals</a:t>
            </a:r>
            <a:r>
              <a:rPr lang="en-CA" dirty="0" smtClean="0"/>
              <a:t> only</a:t>
            </a:r>
            <a:endParaRPr lang="en-CA" dirty="0"/>
          </a:p>
        </p:txBody>
      </p:sp>
      <p:sp>
        <p:nvSpPr>
          <p:cNvPr id="11" name="TextBox 10"/>
          <p:cNvSpPr txBox="1"/>
          <p:nvPr/>
        </p:nvSpPr>
        <p:spPr>
          <a:xfrm>
            <a:off x="9555892" y="2397211"/>
            <a:ext cx="2636109" cy="923330"/>
          </a:xfrm>
          <a:prstGeom prst="rect">
            <a:avLst/>
          </a:prstGeom>
          <a:noFill/>
        </p:spPr>
        <p:txBody>
          <a:bodyPr wrap="square" rtlCol="0">
            <a:spAutoFit/>
          </a:bodyPr>
          <a:lstStyle/>
          <a:p>
            <a:r>
              <a:rPr lang="en-CA" dirty="0" smtClean="0"/>
              <a:t>Generally similar pattern</a:t>
            </a:r>
          </a:p>
          <a:p>
            <a:r>
              <a:rPr lang="en-CA" dirty="0" smtClean="0"/>
              <a:t>Slightly more days than in 2019</a:t>
            </a:r>
            <a:endParaRPr lang="en-CA" dirty="0"/>
          </a:p>
        </p:txBody>
      </p:sp>
      <p:pic>
        <p:nvPicPr>
          <p:cNvPr id="3" name="AI-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315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Many People are in Your Household?</a:t>
            </a:r>
            <a:endParaRPr lang="en-CA"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367501517"/>
              </p:ext>
            </p:extLst>
          </p:nvPr>
        </p:nvGraphicFramePr>
        <p:xfrm>
          <a:off x="838200" y="1828799"/>
          <a:ext cx="8610600" cy="4348163"/>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p:cNvSpPr>
            <a:spLocks noGrp="1"/>
          </p:cNvSpPr>
          <p:nvPr>
            <p:ph type="ftr" sz="quarter" idx="11"/>
          </p:nvPr>
        </p:nvSpPr>
        <p:spPr/>
        <p:txBody>
          <a:bodyPr/>
          <a:lstStyle/>
          <a:p>
            <a:r>
              <a:rPr lang="en-CA" smtClean="0"/>
              <a:t>2023 Amherst Island Census Survey Results</a:t>
            </a:r>
            <a:endParaRPr lang="en-CA"/>
          </a:p>
        </p:txBody>
      </p:sp>
      <p:sp>
        <p:nvSpPr>
          <p:cNvPr id="5" name="Slide Number Placeholder 4"/>
          <p:cNvSpPr>
            <a:spLocks noGrp="1"/>
          </p:cNvSpPr>
          <p:nvPr>
            <p:ph type="sldNum" sz="quarter" idx="12"/>
          </p:nvPr>
        </p:nvSpPr>
        <p:spPr/>
        <p:txBody>
          <a:bodyPr/>
          <a:lstStyle/>
          <a:p>
            <a:fld id="{D3326D4B-7F38-4FA9-8BCB-5D7F38E50E02}" type="slidenum">
              <a:rPr lang="en-CA" smtClean="0"/>
              <a:t>9</a:t>
            </a:fld>
            <a:endParaRPr lang="en-CA"/>
          </a:p>
        </p:txBody>
      </p:sp>
      <p:sp>
        <p:nvSpPr>
          <p:cNvPr id="9" name="TextBox 8"/>
          <p:cNvSpPr txBox="1"/>
          <p:nvPr/>
        </p:nvSpPr>
        <p:spPr>
          <a:xfrm>
            <a:off x="9698635" y="1336115"/>
            <a:ext cx="2148413" cy="1200329"/>
          </a:xfrm>
          <a:prstGeom prst="rect">
            <a:avLst/>
          </a:prstGeom>
          <a:noFill/>
        </p:spPr>
        <p:txBody>
          <a:bodyPr wrap="square" rtlCol="0">
            <a:spAutoFit/>
          </a:bodyPr>
          <a:lstStyle/>
          <a:p>
            <a:r>
              <a:rPr lang="en-CA" dirty="0" err="1" smtClean="0"/>
              <a:t>Seasonals</a:t>
            </a:r>
            <a:r>
              <a:rPr lang="en-CA" dirty="0" smtClean="0"/>
              <a:t> have larger and older households and not just kids</a:t>
            </a:r>
            <a:endParaRPr lang="en-CA" dirty="0"/>
          </a:p>
        </p:txBody>
      </p:sp>
      <p:sp>
        <p:nvSpPr>
          <p:cNvPr id="3" name="TextBox 2"/>
          <p:cNvSpPr txBox="1"/>
          <p:nvPr/>
        </p:nvSpPr>
        <p:spPr>
          <a:xfrm>
            <a:off x="9698635" y="2596525"/>
            <a:ext cx="2126265" cy="1477328"/>
          </a:xfrm>
          <a:prstGeom prst="rect">
            <a:avLst/>
          </a:prstGeom>
          <a:noFill/>
        </p:spPr>
        <p:txBody>
          <a:bodyPr wrap="square" rtlCol="0">
            <a:spAutoFit/>
          </a:bodyPr>
          <a:lstStyle/>
          <a:p>
            <a:r>
              <a:rPr lang="en-CA" dirty="0" smtClean="0"/>
              <a:t>335 Permanent and 271 Seasonal residents directly accounted for in survey responses</a:t>
            </a:r>
            <a:endParaRPr lang="en-CA" dirty="0"/>
          </a:p>
        </p:txBody>
      </p:sp>
      <p:sp>
        <p:nvSpPr>
          <p:cNvPr id="6" name="TextBox 5"/>
          <p:cNvSpPr txBox="1"/>
          <p:nvPr/>
        </p:nvSpPr>
        <p:spPr>
          <a:xfrm>
            <a:off x="1167031" y="2484272"/>
            <a:ext cx="2224807" cy="1200329"/>
          </a:xfrm>
          <a:prstGeom prst="rect">
            <a:avLst/>
          </a:prstGeom>
          <a:noFill/>
        </p:spPr>
        <p:txBody>
          <a:bodyPr wrap="square" rtlCol="0">
            <a:spAutoFit/>
          </a:bodyPr>
          <a:lstStyle/>
          <a:p>
            <a:r>
              <a:rPr lang="en-CA" dirty="0" smtClean="0"/>
              <a:t>Total Island population calculated as Permanent – 416 and Seasonal - 780</a:t>
            </a:r>
            <a:endParaRPr lang="en-CA" dirty="0"/>
          </a:p>
        </p:txBody>
      </p:sp>
      <p:sp>
        <p:nvSpPr>
          <p:cNvPr id="7" name="TextBox 6"/>
          <p:cNvSpPr txBox="1"/>
          <p:nvPr/>
        </p:nvSpPr>
        <p:spPr>
          <a:xfrm>
            <a:off x="9698634" y="4133934"/>
            <a:ext cx="2255678" cy="923330"/>
          </a:xfrm>
          <a:prstGeom prst="rect">
            <a:avLst/>
          </a:prstGeom>
          <a:noFill/>
        </p:spPr>
        <p:txBody>
          <a:bodyPr wrap="square" rtlCol="0">
            <a:spAutoFit/>
          </a:bodyPr>
          <a:lstStyle/>
          <a:p>
            <a:r>
              <a:rPr lang="en-CA" dirty="0" smtClean="0"/>
              <a:t>Permanent household is 2.31 individuals, Seasonal is 4.59</a:t>
            </a:r>
            <a:endParaRPr lang="en-CA" dirty="0"/>
          </a:p>
        </p:txBody>
      </p:sp>
      <p:pic>
        <p:nvPicPr>
          <p:cNvPr id="10" name="AI-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8810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5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1319</TotalTime>
  <Words>2259</Words>
  <Application>Microsoft Office PowerPoint</Application>
  <PresentationFormat>Widescreen</PresentationFormat>
  <Paragraphs>376</Paragraphs>
  <Slides>45</Slides>
  <Notes>1</Notes>
  <HiddenSlides>0</HiddenSlides>
  <MMClips>49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Survey Results</vt:lpstr>
      <vt:lpstr>The AICA (Amherst Island Community Alliance)</vt:lpstr>
      <vt:lpstr>Past Project Examples</vt:lpstr>
      <vt:lpstr>Disclaimer</vt:lpstr>
      <vt:lpstr>Collection</vt:lpstr>
      <vt:lpstr>Residency: Are you a ?</vt:lpstr>
      <vt:lpstr>How Long Have You Lived Here?</vt:lpstr>
      <vt:lpstr>How Often are You On the Island?</vt:lpstr>
      <vt:lpstr>How Many People are in Your Household?</vt:lpstr>
      <vt:lpstr>How Many Vehicles?</vt:lpstr>
      <vt:lpstr>How Satisfied Are You with Amherst Island?</vt:lpstr>
      <vt:lpstr>What are Your Main Sources of Information?</vt:lpstr>
      <vt:lpstr>What is Your Preferred Source?</vt:lpstr>
      <vt:lpstr>Ferry Trip Frequency</vt:lpstr>
      <vt:lpstr>Primary Ferry Trip Purpose</vt:lpstr>
      <vt:lpstr>Skipped Trips – Have you ever skipped a trip?</vt:lpstr>
      <vt:lpstr>Real Estate – Do you expect to sell in next 5 years?</vt:lpstr>
      <vt:lpstr>Volunteering – Do you Volunteer?</vt:lpstr>
      <vt:lpstr>To Get More Volunteers</vt:lpstr>
      <vt:lpstr>Island Future – Population Shift</vt:lpstr>
      <vt:lpstr>Island Future – Shift in Activities</vt:lpstr>
      <vt:lpstr>Land Use – New Parcels</vt:lpstr>
      <vt:lpstr>Internet Provider</vt:lpstr>
      <vt:lpstr>Internet Satisfaction</vt:lpstr>
      <vt:lpstr>Work from Home</vt:lpstr>
      <vt:lpstr>Services and Amenities </vt:lpstr>
      <vt:lpstr>Services &amp; Amenities</vt:lpstr>
      <vt:lpstr>Services &amp; Amenities (Not)</vt:lpstr>
      <vt:lpstr>Rentals/AirBnB</vt:lpstr>
      <vt:lpstr>Use of Facilities</vt:lpstr>
      <vt:lpstr>Attraction Visits</vt:lpstr>
      <vt:lpstr>AI Community Medical Center</vt:lpstr>
      <vt:lpstr>Back Kitchen</vt:lpstr>
      <vt:lpstr>Winter Carnival</vt:lpstr>
      <vt:lpstr>Top 3 Issues</vt:lpstr>
      <vt:lpstr>Top Issues in 2023</vt:lpstr>
      <vt:lpstr>Significant Common Issues</vt:lpstr>
      <vt:lpstr>Other Common Concerns – Part 1</vt:lpstr>
      <vt:lpstr>Other Common Concerns – Part 2</vt:lpstr>
      <vt:lpstr>Other Noted Issues</vt:lpstr>
      <vt:lpstr>Summary</vt:lpstr>
      <vt:lpstr>Undercurrents</vt:lpstr>
      <vt:lpstr>Going Forward</vt:lpstr>
      <vt:lpstr>Next Steps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Survey Results</dc:title>
  <dc:creator>Kirk Corkery</dc:creator>
  <cp:lastModifiedBy>Kirk Corkery</cp:lastModifiedBy>
  <cp:revision>123</cp:revision>
  <cp:lastPrinted>2023-08-04T18:34:10Z</cp:lastPrinted>
  <dcterms:created xsi:type="dcterms:W3CDTF">2023-07-27T17:04:26Z</dcterms:created>
  <dcterms:modified xsi:type="dcterms:W3CDTF">2023-09-03T14:43:20Z</dcterms:modified>
</cp:coreProperties>
</file>